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tags/tag4.xml" ContentType="application/vnd.openxmlformats-officedocument.presentationml.tag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ppt/tags/tag1.xml" ContentType="application/vnd.openxmlformats-officedocument.presentationml.tags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258" r:id="rId2"/>
    <p:sldId id="271" r:id="rId3"/>
    <p:sldId id="273" r:id="rId4"/>
    <p:sldId id="269" r:id="rId5"/>
    <p:sldId id="272" r:id="rId6"/>
    <p:sldId id="275" r:id="rId7"/>
    <p:sldId id="270" r:id="rId8"/>
    <p:sldId id="274" r:id="rId9"/>
    <p:sldId id="276" r:id="rId10"/>
    <p:sldId id="277" r:id="rId11"/>
    <p:sldId id="278" r:id="rId12"/>
    <p:sldId id="279" r:id="rId13"/>
    <p:sldId id="288" r:id="rId14"/>
    <p:sldId id="280" r:id="rId15"/>
    <p:sldId id="281" r:id="rId16"/>
    <p:sldId id="286" r:id="rId17"/>
    <p:sldId id="287" r:id="rId18"/>
    <p:sldId id="284" r:id="rId19"/>
    <p:sldId id="285" r:id="rId20"/>
  </p:sldIdLst>
  <p:sldSz cx="9144000" cy="6858000" type="screen4x3"/>
  <p:notesSz cx="7099300" cy="10234613"/>
  <p:defaultTextStyle>
    <a:defPPr>
      <a:defRPr lang="de-DE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Verdana" pitchFamily="34" charset="0"/>
        <a:ea typeface="MS PGothic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Verdana" pitchFamily="34" charset="0"/>
        <a:ea typeface="MS PGothic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Verdana" pitchFamily="34" charset="0"/>
        <a:ea typeface="MS PGothic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Verdana" pitchFamily="34" charset="0"/>
        <a:ea typeface="MS PGothic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Verdana" pitchFamily="34" charset="0"/>
        <a:ea typeface="MS PGothic" pitchFamily="34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Verdana" pitchFamily="34" charset="0"/>
        <a:ea typeface="MS PGothic" pitchFamily="34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Verdana" pitchFamily="34" charset="0"/>
        <a:ea typeface="MS PGothic" pitchFamily="34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Verdana" pitchFamily="34" charset="0"/>
        <a:ea typeface="MS PGothic" pitchFamily="34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Verdana" pitchFamily="34" charset="0"/>
        <a:ea typeface="MS PGothic" pitchFamily="34" charset="-128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</p:showPr>
  <p:clrMru>
    <a:srgbClr val="0000FF"/>
    <a:srgbClr val="80FF00"/>
    <a:srgbClr val="FF0000"/>
    <a:srgbClr val="0066FF"/>
    <a:srgbClr val="B1D9ED"/>
    <a:srgbClr val="FFFFFF"/>
    <a:srgbClr val="ECF2F5"/>
    <a:srgbClr val="F9FBFC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6201" autoAdjust="0"/>
  </p:normalViewPr>
  <p:slideViewPr>
    <p:cSldViewPr snapToObjects="1">
      <p:cViewPr varScale="1">
        <p:scale>
          <a:sx n="62" d="100"/>
          <a:sy n="62" d="100"/>
        </p:scale>
        <p:origin x="-780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Objects="1">
      <p:cViewPr varScale="1">
        <p:scale>
          <a:sx n="66" d="100"/>
          <a:sy n="66" d="100"/>
        </p:scale>
        <p:origin x="0" y="0"/>
      </p:cViewPr>
      <p:guideLst/>
    </p:cSldViewPr>
  </p:notesViewPr>
  <p:gridSpacing cx="36868100" cy="368681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>
              <a:defRPr sz="1300">
                <a:latin typeface="Verdana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2725" y="0"/>
            <a:ext cx="3076575" cy="51117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>
              <a:defRPr sz="1300">
                <a:latin typeface="Verdana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819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3438"/>
            <a:ext cx="3076575" cy="51117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>
              <a:defRPr sz="1300">
                <a:latin typeface="Verdana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819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2725" y="9723438"/>
            <a:ext cx="3076575" cy="51117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>
              <a:defRPr sz="1300"/>
            </a:lvl1pPr>
          </a:lstStyle>
          <a:p>
            <a:fld id="{24D0483E-602F-4CF9-B455-88F5B48E27F7}" type="slidenum">
              <a:rPr lang="de-DE"/>
              <a:pPr/>
              <a:t>‹#›</a:t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>
              <a:defRPr sz="1300">
                <a:latin typeface="Verdana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2725" y="0"/>
            <a:ext cx="3076575" cy="51117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>
              <a:defRPr sz="1300">
                <a:latin typeface="Verdana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1536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2188" y="768350"/>
            <a:ext cx="5114925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24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46150" y="4860925"/>
            <a:ext cx="5207000" cy="4605338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</a:p>
        </p:txBody>
      </p:sp>
      <p:sp>
        <p:nvSpPr>
          <p:cNvPr id="1024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3438"/>
            <a:ext cx="3076575" cy="51117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>
              <a:defRPr sz="1300">
                <a:latin typeface="Verdana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1024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2725" y="9723438"/>
            <a:ext cx="3076575" cy="51117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>
              <a:defRPr sz="1300"/>
            </a:lvl1pPr>
          </a:lstStyle>
          <a:p>
            <a:fld id="{292AC35E-BBCD-44B7-8E35-281AA74F30A6}" type="slidenum">
              <a:rPr lang="de-DE"/>
              <a:pPr/>
              <a:t>‹#›</a:t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Verdana" charset="0"/>
        <a:ea typeface="MS PGothic" pitchFamily="34" charset="-128"/>
        <a:cs typeface="MS PGothic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Verdana" charset="0"/>
        <a:ea typeface="MS PGothic" pitchFamily="34" charset="-128"/>
        <a:cs typeface="MS PGothic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Verdana" charset="0"/>
        <a:ea typeface="MS PGothic" pitchFamily="34" charset="-128"/>
        <a:cs typeface="MS PGothic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Verdana" charset="0"/>
        <a:ea typeface="MS PGothic" pitchFamily="34" charset="-128"/>
        <a:cs typeface="MS PGothic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Verdana" charset="0"/>
        <a:ea typeface="MS PGothic" pitchFamily="34" charset="-128"/>
        <a:cs typeface="MS PGothic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79E940FB-0F74-490C-8D22-E4AF455447E8}" type="slidenum">
              <a:rPr lang="de-DE"/>
              <a:pPr/>
              <a:t>1</a:t>
            </a:fld>
            <a:endParaRPr lang="de-DE"/>
          </a:p>
        </p:txBody>
      </p:sp>
      <p:sp>
        <p:nvSpPr>
          <p:cNvPr id="17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>
              <a:latin typeface="Verdana" pitchFamily="34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555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IN" dirty="0" smtClean="0">
                <a:latin typeface="Verdana" pitchFamily="34" charset="0"/>
              </a:rPr>
              <a:t>Data rate in bits per second is equal to the symbol rate in </a:t>
            </a:r>
            <a:r>
              <a:rPr lang="en-IN" b="1" dirty="0" smtClean="0">
                <a:latin typeface="Verdana" pitchFamily="34" charset="0"/>
              </a:rPr>
              <a:t>bauds</a:t>
            </a:r>
            <a:r>
              <a:rPr lang="en-IN" dirty="0" smtClean="0">
                <a:latin typeface="Verdana" pitchFamily="34" charset="0"/>
              </a:rPr>
              <a:t>.</a:t>
            </a:r>
          </a:p>
          <a:p>
            <a:r>
              <a:rPr lang="en-IN" dirty="0" smtClean="0">
                <a:latin typeface="Verdana" pitchFamily="34" charset="0"/>
              </a:rPr>
              <a:t>The number of </a:t>
            </a:r>
            <a:r>
              <a:rPr lang="en-IN" b="1" dirty="0" smtClean="0">
                <a:latin typeface="Verdana" pitchFamily="34" charset="0"/>
              </a:rPr>
              <a:t>data bits</a:t>
            </a:r>
            <a:r>
              <a:rPr lang="en-IN" dirty="0" smtClean="0">
                <a:latin typeface="Verdana" pitchFamily="34" charset="0"/>
              </a:rPr>
              <a:t> in each character. 8 (for most kinds of data, as this size matches the size of a byte)</a:t>
            </a:r>
          </a:p>
          <a:p>
            <a:r>
              <a:rPr lang="en-IN" b="1" dirty="0" smtClean="0">
                <a:latin typeface="Verdana" pitchFamily="34" charset="0"/>
              </a:rPr>
              <a:t>Parity</a:t>
            </a:r>
            <a:r>
              <a:rPr lang="en-IN" dirty="0" smtClean="0">
                <a:latin typeface="Verdana" pitchFamily="34" charset="0"/>
              </a:rPr>
              <a:t> is a method of detecting errors in transmission.</a:t>
            </a:r>
          </a:p>
          <a:p>
            <a:r>
              <a:rPr lang="en-IN" b="1" dirty="0" smtClean="0">
                <a:latin typeface="Verdana" pitchFamily="34" charset="0"/>
              </a:rPr>
              <a:t>Stop bits</a:t>
            </a:r>
            <a:r>
              <a:rPr lang="en-IN" dirty="0" smtClean="0">
                <a:latin typeface="Verdana" pitchFamily="34" charset="0"/>
              </a:rPr>
              <a:t> sent at the end of every character allow the receiving signal hardware to detect the end of a character and to resynchronise with the character stream.</a:t>
            </a:r>
          </a:p>
          <a:p>
            <a:endParaRPr lang="en-IN" dirty="0" smtClean="0">
              <a:latin typeface="Verdana" pitchFamily="34" charset="0"/>
            </a:endParaRPr>
          </a:p>
        </p:txBody>
      </p:sp>
      <p:sp>
        <p:nvSpPr>
          <p:cNvPr id="2355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8365E334-7FC8-4DDB-8A74-7E623A203D60}" type="slidenum">
              <a:rPr lang="de-DE" altLang="en-US" smtClean="0"/>
              <a:pPr/>
              <a:t>9</a:t>
            </a:fld>
            <a:endParaRPr lang="de-DE" altLang="en-US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579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IN" smtClean="0">
              <a:latin typeface="Verdana" pitchFamily="34" charset="0"/>
            </a:endParaRPr>
          </a:p>
        </p:txBody>
      </p:sp>
      <p:sp>
        <p:nvSpPr>
          <p:cNvPr id="2458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6C39F49E-C3F9-43C3-A12D-0EA217ACC48C}" type="slidenum">
              <a:rPr lang="de-DE" altLang="en-US" smtClean="0"/>
              <a:pPr/>
              <a:t>11</a:t>
            </a:fld>
            <a:endParaRPr lang="de-DE" altLang="en-US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5603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IN" smtClean="0">
                <a:latin typeface="Verdana" pitchFamily="34" charset="0"/>
              </a:rPr>
              <a:t>Swing - part of Oracle's Java Foundation Classes (JFC) — an API for providing a graphical user interface (GUI) for Java programs</a:t>
            </a:r>
          </a:p>
        </p:txBody>
      </p:sp>
      <p:sp>
        <p:nvSpPr>
          <p:cNvPr id="2560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D7A25D61-6540-4E0F-8F49-68B00091EA1E}" type="slidenum">
              <a:rPr lang="de-DE" altLang="en-US" smtClean="0"/>
              <a:pPr/>
              <a:t>12</a:t>
            </a:fld>
            <a:endParaRPr lang="de-DE" altLang="en-US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627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IN" smtClean="0">
              <a:latin typeface="Verdana" pitchFamily="34" charset="0"/>
            </a:endParaRPr>
          </a:p>
        </p:txBody>
      </p:sp>
      <p:sp>
        <p:nvSpPr>
          <p:cNvPr id="2662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F22A0053-D8D4-45A3-8CA2-374BACB46BBE}" type="slidenum">
              <a:rPr lang="de-DE" altLang="en-US" smtClean="0"/>
              <a:pPr/>
              <a:t>14</a:t>
            </a:fld>
            <a:endParaRPr lang="de-DE" alt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6"/>
          <p:cNvSpPr>
            <a:spLocks noChangeArrowheads="1"/>
          </p:cNvSpPr>
          <p:nvPr/>
        </p:nvSpPr>
        <p:spPr bwMode="auto">
          <a:xfrm>
            <a:off x="0" y="6381750"/>
            <a:ext cx="9144000" cy="476250"/>
          </a:xfrm>
          <a:prstGeom prst="rect">
            <a:avLst/>
          </a:prstGeom>
          <a:solidFill>
            <a:srgbClr val="707172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pic>
        <p:nvPicPr>
          <p:cNvPr id="5" name="Picture 7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" y="280988"/>
            <a:ext cx="2057400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17" descr="HE_Campusgrid_rgb_144dpi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205538" y="293688"/>
            <a:ext cx="2786062" cy="2528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18"/>
          <p:cNvSpPr>
            <a:spLocks noChangeArrowheads="1"/>
          </p:cNvSpPr>
          <p:nvPr/>
        </p:nvSpPr>
        <p:spPr bwMode="auto">
          <a:xfrm>
            <a:off x="0" y="909638"/>
            <a:ext cx="9144000" cy="71437"/>
          </a:xfrm>
          <a:prstGeom prst="rect">
            <a:avLst/>
          </a:prstGeom>
          <a:solidFill>
            <a:srgbClr val="707172">
              <a:alpha val="50195"/>
            </a:srgb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ctrTitle"/>
          </p:nvPr>
        </p:nvSpPr>
        <p:spPr>
          <a:xfrm>
            <a:off x="250825" y="2855913"/>
            <a:ext cx="8061325" cy="874712"/>
          </a:xfrm>
        </p:spPr>
        <p:txBody>
          <a:bodyPr anchor="ctr"/>
          <a:lstStyle>
            <a:lvl1pPr>
              <a:defRPr/>
            </a:lvl1pPr>
          </a:lstStyle>
          <a:p>
            <a:pPr lvl="0"/>
            <a:r>
              <a:rPr lang="de-DE" noProof="0" smtClean="0"/>
              <a:t>Mastertitelformat bearbeiten</a:t>
            </a:r>
          </a:p>
        </p:txBody>
      </p:sp>
      <p:sp>
        <p:nvSpPr>
          <p:cNvPr id="31748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250825" y="3935413"/>
            <a:ext cx="8054975" cy="215741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 noProof="0" smtClean="0"/>
              <a:t>Master-Untertitelformat bearbeiten</a:t>
            </a: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250825" y="6496050"/>
            <a:ext cx="8642350" cy="268288"/>
          </a:xfrm>
        </p:spPr>
        <p:txBody>
          <a:bodyPr/>
          <a:lstStyle>
            <a:lvl1pPr>
              <a:defRPr sz="1400"/>
            </a:lvl1pPr>
          </a:lstStyle>
          <a:p>
            <a:pPr>
              <a:defRPr/>
            </a:pPr>
            <a:endParaRPr lang="de-DE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/>
            </a:r>
            <a:br>
              <a:rPr lang="de-DE"/>
            </a:br>
            <a:r>
              <a:rPr lang="en-US" err="1"/>
              <a:t>Hochschule</a:t>
            </a:r>
            <a:r>
              <a:rPr lang="en-US"/>
              <a:t> Esslingen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78613" y="42863"/>
            <a:ext cx="2141537" cy="5956300"/>
          </a:xfrm>
        </p:spPr>
        <p:txBody>
          <a:bodyPr vert="eaVert"/>
          <a:lstStyle/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0825" y="42863"/>
            <a:ext cx="6275388" cy="5956300"/>
          </a:xfrm>
        </p:spPr>
        <p:txBody>
          <a:bodyPr vert="eaVert"/>
          <a:lstStyle/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/>
            </a:r>
            <a:br>
              <a:rPr lang="de-DE"/>
            </a:br>
            <a:r>
              <a:rPr lang="en-US" err="1"/>
              <a:t>Hochschule</a:t>
            </a:r>
            <a:r>
              <a:rPr lang="en-US"/>
              <a:t> Esslingen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preserve="1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0825" y="42863"/>
            <a:ext cx="6481763" cy="865187"/>
          </a:xfrm>
        </p:spPr>
        <p:txBody>
          <a:bodyPr/>
          <a:lstStyle/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250825" y="1125538"/>
            <a:ext cx="8569325" cy="2360612"/>
          </a:xfrm>
        </p:spPr>
        <p:txBody>
          <a:bodyPr/>
          <a:lstStyle/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0825" y="3638550"/>
            <a:ext cx="8569325" cy="2360613"/>
          </a:xfrm>
        </p:spPr>
        <p:txBody>
          <a:bodyPr/>
          <a:lstStyle/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/>
            </a:r>
            <a:br>
              <a:rPr lang="de-DE"/>
            </a:br>
            <a:r>
              <a:rPr lang="en-US" err="1"/>
              <a:t>Hochschule</a:t>
            </a:r>
            <a:r>
              <a:rPr lang="en-US"/>
              <a:t> Esslingen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/>
            </a:r>
            <a:br>
              <a:rPr lang="de-DE"/>
            </a:br>
            <a:r>
              <a:rPr lang="en-US" err="1"/>
              <a:t>Hochschule</a:t>
            </a:r>
            <a:r>
              <a:rPr lang="en-US"/>
              <a:t> Esslingen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 smtClean="0"/>
              <a:t>Click to edit Master text styles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/>
            </a:r>
            <a:br>
              <a:rPr lang="de-DE"/>
            </a:br>
            <a:r>
              <a:rPr lang="en-US" err="1"/>
              <a:t>Hochschule</a:t>
            </a:r>
            <a:r>
              <a:rPr lang="en-US"/>
              <a:t> Esslingen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0825" y="1125538"/>
            <a:ext cx="4208463" cy="48736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1688" y="1125538"/>
            <a:ext cx="4208462" cy="48736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/>
            </a:r>
            <a:br>
              <a:rPr lang="de-DE"/>
            </a:br>
            <a:r>
              <a:rPr lang="en-US" err="1"/>
              <a:t>Hochschule</a:t>
            </a:r>
            <a:r>
              <a:rPr lang="en-US"/>
              <a:t> Esslingen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/>
            </a:r>
            <a:br>
              <a:rPr lang="de-DE"/>
            </a:br>
            <a:r>
              <a:rPr lang="en-US" err="1"/>
              <a:t>Hochschule</a:t>
            </a:r>
            <a:r>
              <a:rPr lang="en-US"/>
              <a:t> Esslingen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/>
            </a:r>
            <a:br>
              <a:rPr lang="de-DE"/>
            </a:br>
            <a:r>
              <a:rPr lang="en-US" err="1"/>
              <a:t>Hochschule</a:t>
            </a:r>
            <a:r>
              <a:rPr lang="en-US"/>
              <a:t> Esslingen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/>
            </a:r>
            <a:br>
              <a:rPr lang="de-DE"/>
            </a:br>
            <a:r>
              <a:rPr lang="en-US" err="1"/>
              <a:t>Hochschule</a:t>
            </a:r>
            <a:r>
              <a:rPr lang="en-US"/>
              <a:t> Esslingen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/>
            </a:r>
            <a:br>
              <a:rPr lang="de-DE"/>
            </a:br>
            <a:r>
              <a:rPr lang="en-US" err="1"/>
              <a:t>Hochschule</a:t>
            </a:r>
            <a:r>
              <a:rPr lang="en-US"/>
              <a:t> Esslingen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/>
            </a:r>
            <a:br>
              <a:rPr lang="de-DE"/>
            </a:br>
            <a:r>
              <a:rPr lang="en-US" err="1"/>
              <a:t>Hochschule</a:t>
            </a:r>
            <a:r>
              <a:rPr lang="en-US"/>
              <a:t> Esslingen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7"/>
          <p:cNvSpPr>
            <a:spLocks noChangeArrowheads="1"/>
          </p:cNvSpPr>
          <p:nvPr/>
        </p:nvSpPr>
        <p:spPr bwMode="auto">
          <a:xfrm>
            <a:off x="0" y="6381750"/>
            <a:ext cx="9144000" cy="476250"/>
          </a:xfrm>
          <a:prstGeom prst="rect">
            <a:avLst/>
          </a:prstGeom>
          <a:solidFill>
            <a:srgbClr val="707172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27" name="Rectangle 9"/>
          <p:cNvSpPr>
            <a:spLocks noChangeArrowheads="1"/>
          </p:cNvSpPr>
          <p:nvPr/>
        </p:nvSpPr>
        <p:spPr bwMode="auto">
          <a:xfrm>
            <a:off x="0" y="909638"/>
            <a:ext cx="9144000" cy="71437"/>
          </a:xfrm>
          <a:prstGeom prst="rect">
            <a:avLst/>
          </a:prstGeom>
          <a:solidFill>
            <a:srgbClr val="707172">
              <a:alpha val="50195"/>
            </a:srgb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2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50825" y="42863"/>
            <a:ext cx="6481763" cy="865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de-DE" smtClean="0"/>
              <a:t>Mastertitelformat bearbeiten</a:t>
            </a:r>
          </a:p>
        </p:txBody>
      </p:sp>
      <p:sp>
        <p:nvSpPr>
          <p:cNvPr id="102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0825" y="1125538"/>
            <a:ext cx="8569325" cy="4873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</a:p>
        </p:txBody>
      </p:sp>
      <p:sp>
        <p:nvSpPr>
          <p:cNvPr id="2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50825" y="6438900"/>
            <a:ext cx="8137525" cy="3492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900">
                <a:solidFill>
                  <a:schemeClr val="bg1"/>
                </a:solidFill>
                <a:latin typeface="Verdana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r>
              <a:rPr lang="de-DE"/>
              <a:t/>
            </a:r>
            <a:br>
              <a:rPr lang="de-DE"/>
            </a:br>
            <a:r>
              <a:rPr lang="en-US" err="1"/>
              <a:t>Hochschule</a:t>
            </a:r>
            <a:r>
              <a:rPr lang="en-US"/>
              <a:t> Esslingen</a:t>
            </a:r>
          </a:p>
        </p:txBody>
      </p:sp>
      <p:pic>
        <p:nvPicPr>
          <p:cNvPr id="1031" name="Picture 10"/>
          <p:cNvPicPr>
            <a:picLocks noChangeAspect="1" noChangeArrowheads="1"/>
          </p:cNvPicPr>
          <p:nvPr/>
        </p:nvPicPr>
        <p:blipFill>
          <a:blip r:embed="rId14"/>
          <a:srcRect/>
          <a:stretch>
            <a:fillRect/>
          </a:stretch>
        </p:blipFill>
        <p:spPr bwMode="auto">
          <a:xfrm>
            <a:off x="6891338" y="333375"/>
            <a:ext cx="2047875" cy="468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2" name="Text Box 16"/>
          <p:cNvSpPr txBox="1">
            <a:spLocks noChangeArrowheads="1"/>
          </p:cNvSpPr>
          <p:nvPr/>
        </p:nvSpPr>
        <p:spPr bwMode="auto">
          <a:xfrm>
            <a:off x="8532813" y="6459538"/>
            <a:ext cx="342900" cy="330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b"/>
          <a:lstStyle/>
          <a:p>
            <a:pPr algn="ctr" eaLnBrk="1" hangingPunct="1"/>
            <a:fld id="{B7B4D413-58E8-44C0-B4A3-5957DAEC44D5}" type="slidenum">
              <a:rPr lang="en-US" sz="1400">
                <a:solidFill>
                  <a:schemeClr val="bg1"/>
                </a:solidFill>
                <a:latin typeface="Arial" pitchFamily="34" charset="0"/>
                <a:cs typeface="Arial" pitchFamily="34" charset="0"/>
                <a:sym typeface="Arial" pitchFamily="34" charset="0"/>
              </a:rPr>
              <a:pPr algn="ctr" eaLnBrk="1" hangingPunct="1"/>
              <a:t>‹#›</a:t>
            </a:fld>
            <a:endParaRPr lang="en-US" sz="1400">
              <a:solidFill>
                <a:schemeClr val="bg1"/>
              </a:solidFill>
              <a:latin typeface="Arial" pitchFamily="34" charset="0"/>
              <a:cs typeface="Arial" pitchFamily="34" charset="0"/>
              <a:sym typeface="Arial" pitchFamily="34" charset="0"/>
            </a:endParaRPr>
          </a:p>
        </p:txBody>
      </p:sp>
      <p:sp>
        <p:nvSpPr>
          <p:cNvPr id="1033" name="Text Box 18"/>
          <p:cNvSpPr txBox="1">
            <a:spLocks noChangeArrowheads="1"/>
          </p:cNvSpPr>
          <p:nvPr/>
        </p:nvSpPr>
        <p:spPr bwMode="auto">
          <a:xfrm>
            <a:off x="1547813" y="3644900"/>
            <a:ext cx="26638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endParaRPr lang="en-US" smtClean="0">
              <a:ea typeface="ＭＳ Ｐゴシック" charset="0"/>
              <a:cs typeface="ＭＳ Ｐゴシック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  <p:sldLayoutId id="2147483712" r:id="rId2"/>
    <p:sldLayoutId id="2147483713" r:id="rId3"/>
    <p:sldLayoutId id="2147483714" r:id="rId4"/>
    <p:sldLayoutId id="2147483715" r:id="rId5"/>
    <p:sldLayoutId id="2147483716" r:id="rId6"/>
    <p:sldLayoutId id="2147483717" r:id="rId7"/>
    <p:sldLayoutId id="2147483718" r:id="rId8"/>
    <p:sldLayoutId id="2147483719" r:id="rId9"/>
    <p:sldLayoutId id="2147483720" r:id="rId10"/>
    <p:sldLayoutId id="2147483721" r:id="rId11"/>
    <p:sldLayoutId id="2147483722" r:id="rId12"/>
  </p:sldLayoutIdLst>
  <p:timing>
    <p:tnLst>
      <p:par>
        <p:cTn id="1" dur="indefinite" restart="never" nodeType="tmRoot"/>
      </p:par>
    </p:tnLst>
  </p:timing>
  <p:hf sldNum="0"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+mj-lt"/>
          <a:ea typeface="MS PGothic" pitchFamily="34" charset="-128"/>
          <a:cs typeface="MS PGothic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Verdana" charset="0"/>
          <a:ea typeface="MS PGothic" pitchFamily="34" charset="-128"/>
          <a:cs typeface="MS PGothic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Verdana" charset="0"/>
          <a:ea typeface="MS PGothic" pitchFamily="34" charset="-128"/>
          <a:cs typeface="MS PGothic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Verdana" charset="0"/>
          <a:ea typeface="MS PGothic" pitchFamily="34" charset="-128"/>
          <a:cs typeface="MS PGothic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Verdana" charset="0"/>
          <a:ea typeface="MS PGothic" pitchFamily="34" charset="-128"/>
          <a:cs typeface="MS PGothic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Verdana" charset="0"/>
          <a:ea typeface="ＭＳ Ｐゴシック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Verdana" charset="0"/>
          <a:ea typeface="ＭＳ Ｐゴシック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Verdana" charset="0"/>
          <a:ea typeface="ＭＳ Ｐゴシック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Verdana" charset="0"/>
          <a:ea typeface="ＭＳ Ｐゴシック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D40032"/>
        </a:buClr>
        <a:buFont typeface="Verdana" pitchFamily="34" charset="0"/>
        <a:buChar char="•"/>
        <a:defRPr sz="22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1pPr>
      <a:lvl2pPr marL="465138" indent="-28575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Font typeface="Verdana" pitchFamily="34" charset="0"/>
        <a:buChar char="»"/>
        <a:defRPr sz="20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2pPr>
      <a:lvl3pPr marL="873125" indent="-228600" algn="l" rtl="0" eaLnBrk="0" fontAlgn="base" hangingPunct="0">
        <a:spcBef>
          <a:spcPct val="20000"/>
        </a:spcBef>
        <a:spcAft>
          <a:spcPct val="0"/>
        </a:spcAft>
        <a:buClr>
          <a:srgbClr val="D40032"/>
        </a:buClr>
        <a:buFont typeface="Verdana" pitchFamily="34" charset="0"/>
        <a:buChar char="»"/>
        <a:defRPr sz="24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3pPr>
      <a:lvl4pPr marL="1311275" indent="-228600" algn="l" rtl="0" eaLnBrk="0" fontAlgn="base" hangingPunct="0">
        <a:spcBef>
          <a:spcPct val="20000"/>
        </a:spcBef>
        <a:spcAft>
          <a:spcPct val="0"/>
        </a:spcAft>
        <a:buClr>
          <a:srgbClr val="D40032"/>
        </a:buClr>
        <a:buFont typeface="Verdana" pitchFamily="34" charset="0"/>
        <a:buChar char="»"/>
        <a:defRPr sz="16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4pPr>
      <a:lvl5pPr marL="1719263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Font typeface="Verdana" pitchFamily="34" charset="0"/>
        <a:buChar char="»"/>
        <a:defRPr sz="16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5pPr>
      <a:lvl6pPr marL="2176463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Verdana" charset="0"/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633663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Verdana" charset="0"/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090863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Verdana" charset="0"/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548063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Verdana" charset="0"/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4"/>
          <p:cNvSpPr>
            <a:spLocks noGrp="1" noChangeArrowheads="1"/>
          </p:cNvSpPr>
          <p:nvPr>
            <p:ph type="ctrTitle"/>
          </p:nvPr>
        </p:nvSpPr>
        <p:spPr>
          <a:xfrm>
            <a:off x="250825" y="2384425"/>
            <a:ext cx="8061325" cy="1800225"/>
          </a:xfrm>
        </p:spPr>
        <p:txBody>
          <a:bodyPr/>
          <a:lstStyle/>
          <a:p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/>
            </a:r>
            <a:br>
              <a:rPr lang="de-DE" dirty="0" smtClean="0"/>
            </a:br>
            <a:r>
              <a:rPr lang="en-US" sz="2800" dirty="0" smtClean="0"/>
              <a:t>ARM9 Interrupt latency </a:t>
            </a:r>
            <a:br>
              <a:rPr lang="en-US" sz="2800" dirty="0" smtClean="0"/>
            </a:br>
            <a:r>
              <a:rPr lang="en-US" sz="2800" dirty="0" smtClean="0"/>
              <a:t>measurement and </a:t>
            </a:r>
            <a:r>
              <a:rPr lang="en-US" sz="2800" smtClean="0"/>
              <a:t/>
            </a:r>
            <a:br>
              <a:rPr lang="en-US" sz="2800" smtClean="0"/>
            </a:br>
            <a:r>
              <a:rPr lang="en-US" sz="2800" smtClean="0"/>
              <a:t>Data </a:t>
            </a:r>
            <a:r>
              <a:rPr lang="en-US" sz="2800" dirty="0" smtClean="0"/>
              <a:t>storage </a:t>
            </a:r>
            <a:r>
              <a:rPr lang="en-US" sz="2800" smtClean="0"/>
              <a:t>for Analysis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de-DE" dirty="0" smtClean="0"/>
              <a:t/>
            </a:r>
            <a:br>
              <a:rPr lang="de-DE" dirty="0" smtClean="0"/>
            </a:br>
            <a:endParaRPr lang="de-DE" dirty="0" smtClean="0"/>
          </a:p>
        </p:txBody>
      </p:sp>
      <p:sp>
        <p:nvSpPr>
          <p:cNvPr id="16386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250825" y="3935413"/>
            <a:ext cx="4213225" cy="2157412"/>
          </a:xfrm>
        </p:spPr>
        <p:txBody>
          <a:bodyPr/>
          <a:lstStyle/>
          <a:p>
            <a:pPr marL="0" indent="0" eaLnBrk="1" hangingPunct="1">
              <a:buFont typeface="Verdana" pitchFamily="34" charset="0"/>
              <a:buNone/>
            </a:pPr>
            <a:endParaRPr lang="hu-HU" smtClean="0"/>
          </a:p>
          <a:p>
            <a:pPr marL="0" indent="0" eaLnBrk="1" hangingPunct="1">
              <a:buFont typeface="Verdana" pitchFamily="34" charset="0"/>
              <a:buNone/>
            </a:pPr>
            <a:endParaRPr lang="hu-HU" sz="2000" smtClean="0"/>
          </a:p>
          <a:p>
            <a:pPr marL="0" indent="0" eaLnBrk="1" hangingPunct="1">
              <a:buFont typeface="Verdana" pitchFamily="34" charset="0"/>
              <a:buNone/>
            </a:pPr>
            <a:r>
              <a:rPr lang="hu-HU" sz="2000" smtClean="0"/>
              <a:t>Christian Wörz </a:t>
            </a:r>
            <a:r>
              <a:rPr lang="de-DE" sz="2000" smtClean="0"/>
              <a:t>747833</a:t>
            </a:r>
          </a:p>
          <a:p>
            <a:pPr marL="0" indent="0" eaLnBrk="1" hangingPunct="1">
              <a:buFont typeface="Verdana" pitchFamily="34" charset="0"/>
              <a:buNone/>
            </a:pPr>
            <a:r>
              <a:rPr lang="de-DE" sz="2000" smtClean="0"/>
              <a:t>Sanjeev Kumarr Gopal 747763</a:t>
            </a:r>
          </a:p>
          <a:p>
            <a:pPr marL="0" indent="0" eaLnBrk="1" hangingPunct="1">
              <a:buFont typeface="Verdana" pitchFamily="34" charset="0"/>
              <a:buNone/>
            </a:pPr>
            <a:r>
              <a:rPr lang="de-DE" sz="2000" smtClean="0"/>
              <a:t>27.06.2014</a:t>
            </a:r>
          </a:p>
          <a:p>
            <a:pPr marL="0" indent="0" eaLnBrk="1" hangingPunct="1">
              <a:buFont typeface="Verdana" pitchFamily="34" charset="0"/>
              <a:buNone/>
            </a:pPr>
            <a:endParaRPr lang="de-DE" smtClean="0"/>
          </a:p>
        </p:txBody>
      </p:sp>
      <p:sp>
        <p:nvSpPr>
          <p:cNvPr id="16387" name="Rectangle 2"/>
          <p:cNvSpPr>
            <a:spLocks noChangeArrowheads="1"/>
          </p:cNvSpPr>
          <p:nvPr/>
        </p:nvSpPr>
        <p:spPr bwMode="auto">
          <a:xfrm>
            <a:off x="2916238" y="188913"/>
            <a:ext cx="4572000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6388" name="Text Box 304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8532813" y="6092825"/>
            <a:ext cx="45085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de-DE" sz="1000"/>
              <a:t>[1]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 bwMode="auto">
          <a:xfrm>
            <a:off x="2700338" y="42863"/>
            <a:ext cx="4032250" cy="865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+mj-lt"/>
                <a:ea typeface="MS PGothic" pitchFamily="34" charset="-128"/>
                <a:cs typeface="MS PGothic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Verdana" charset="0"/>
                <a:ea typeface="MS PGothic" pitchFamily="34" charset="-128"/>
                <a:cs typeface="MS PGothic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Verdana" charset="0"/>
                <a:ea typeface="MS PGothic" pitchFamily="34" charset="-128"/>
                <a:cs typeface="MS PGothic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Verdana" charset="0"/>
                <a:ea typeface="MS PGothic" pitchFamily="34" charset="-128"/>
                <a:cs typeface="MS PGothic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Verdana" charset="0"/>
                <a:ea typeface="MS PGothic" pitchFamily="34" charset="-128"/>
                <a:cs typeface="MS PGothic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Verdana" charset="0"/>
                <a:ea typeface="ＭＳ Ｐゴシック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Verdana" charset="0"/>
                <a:ea typeface="ＭＳ Ｐゴシック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Verdana" charset="0"/>
                <a:ea typeface="ＭＳ Ｐゴシック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Verdana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de-DE" dirty="0" smtClean="0">
                <a:ea typeface="+mj-ea"/>
                <a:cs typeface="+mj-cs"/>
              </a:rPr>
              <a:t>Team Project  </a:t>
            </a:r>
            <a:endParaRPr lang="en-US" dirty="0" smtClean="0"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mtClean="0"/>
              <a:t/>
            </a:r>
            <a:br>
              <a:rPr lang="en-IN" smtClean="0"/>
            </a:br>
            <a:r>
              <a:rPr lang="en-IN" smtClean="0"/>
              <a:t>Database Prerequisites</a:t>
            </a:r>
          </a:p>
        </p:txBody>
      </p:sp>
      <p:sp>
        <p:nvSpPr>
          <p:cNvPr id="12291" name="Content Placeholder 2"/>
          <p:cNvSpPr>
            <a:spLocks noGrp="1"/>
          </p:cNvSpPr>
          <p:nvPr>
            <p:ph idx="1"/>
          </p:nvPr>
        </p:nvSpPr>
        <p:spPr>
          <a:xfrm>
            <a:off x="539750" y="1196975"/>
            <a:ext cx="8280400" cy="3527425"/>
          </a:xfrm>
        </p:spPr>
        <p:txBody>
          <a:bodyPr/>
          <a:lstStyle/>
          <a:p>
            <a:pPr>
              <a:buFont typeface="Verdana" pitchFamily="34" charset="0"/>
              <a:buNone/>
              <a:defRPr/>
            </a:pPr>
            <a:r>
              <a:rPr lang="en-IN" sz="2400" dirty="0" smtClean="0"/>
              <a:t>   Database Selection:</a:t>
            </a:r>
          </a:p>
          <a:p>
            <a:pPr marL="0">
              <a:spcBef>
                <a:spcPts val="0"/>
              </a:spcBef>
              <a:buFont typeface="Verdana" pitchFamily="34" charset="0"/>
              <a:buNone/>
              <a:defRPr/>
            </a:pPr>
            <a:endParaRPr lang="en-IN" sz="2000" dirty="0" smtClean="0"/>
          </a:p>
          <a:p>
            <a:pPr lvl="2">
              <a:buFont typeface="Verdana" pitchFamily="34" charset="0"/>
              <a:buNone/>
              <a:defRPr/>
            </a:pPr>
            <a:r>
              <a:rPr lang="en-IN" sz="2000" dirty="0" smtClean="0">
                <a:solidFill>
                  <a:schemeClr val="bg1">
                    <a:lumMod val="50000"/>
                  </a:schemeClr>
                </a:solidFill>
              </a:rPr>
              <a:t> Oracle database 11g Express Edition is used.</a:t>
            </a:r>
          </a:p>
          <a:p>
            <a:pPr lvl="2">
              <a:buFont typeface="Verdana" pitchFamily="34" charset="0"/>
              <a:buNone/>
              <a:defRPr/>
            </a:pPr>
            <a:r>
              <a:rPr lang="en-IN" sz="2000" dirty="0" smtClean="0">
                <a:solidFill>
                  <a:schemeClr val="bg1">
                    <a:lumMod val="50000"/>
                  </a:schemeClr>
                </a:solidFill>
              </a:rPr>
              <a:t> SQL Developer is used for connecting to the database.</a:t>
            </a:r>
          </a:p>
          <a:p>
            <a:pPr>
              <a:buFont typeface="Verdana" pitchFamily="34" charset="0"/>
              <a:buNone/>
              <a:defRPr/>
            </a:pPr>
            <a:endParaRPr lang="en-IN" dirty="0" smtClean="0"/>
          </a:p>
          <a:p>
            <a:pPr>
              <a:buFont typeface="Verdana" pitchFamily="34" charset="0"/>
              <a:buNone/>
              <a:defRPr/>
            </a:pPr>
            <a:r>
              <a:rPr lang="en-IN" sz="2400" dirty="0" smtClean="0"/>
              <a:t>   Table Creation:</a:t>
            </a:r>
          </a:p>
          <a:p>
            <a:pPr marL="0">
              <a:spcBef>
                <a:spcPts val="0"/>
              </a:spcBef>
              <a:buFont typeface="Verdana" pitchFamily="34" charset="0"/>
              <a:buNone/>
              <a:defRPr/>
            </a:pPr>
            <a:endParaRPr lang="en-IN" sz="2000" dirty="0" smtClean="0"/>
          </a:p>
          <a:p>
            <a:pPr lvl="2">
              <a:buFont typeface="Verdana" pitchFamily="34" charset="0"/>
              <a:buNone/>
              <a:defRPr/>
            </a:pPr>
            <a:r>
              <a:rPr lang="en-IN" sz="2000" dirty="0" smtClean="0">
                <a:solidFill>
                  <a:schemeClr val="bg1">
                    <a:lumMod val="50000"/>
                  </a:schemeClr>
                </a:solidFill>
              </a:rPr>
              <a:t> The table consists of three fields (TIME, LATENCY, UNIT).</a:t>
            </a:r>
          </a:p>
          <a:p>
            <a:pPr lvl="2">
              <a:buFont typeface="Verdana" pitchFamily="34" charset="0"/>
              <a:buNone/>
              <a:defRPr/>
            </a:pPr>
            <a:r>
              <a:rPr lang="en-IN" sz="2000" dirty="0" smtClean="0">
                <a:solidFill>
                  <a:schemeClr val="bg1">
                    <a:lumMod val="50000"/>
                  </a:schemeClr>
                </a:solidFill>
              </a:rPr>
              <a:t> The following query is used to create the table.</a:t>
            </a:r>
          </a:p>
        </p:txBody>
      </p:sp>
      <p:sp>
        <p:nvSpPr>
          <p:cNvPr id="12292" name="Footer Placeholder 3"/>
          <p:cNvSpPr>
            <a:spLocks noGrp="1"/>
          </p:cNvSpPr>
          <p:nvPr>
            <p:ph type="ftr" sz="quarter" idx="10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de-DE" smtClean="0">
                <a:latin typeface="Verdana" pitchFamily="34" charset="0"/>
                <a:ea typeface="MS PGothic" pitchFamily="34" charset="-128"/>
              </a:rPr>
              <a:t>Automotive Systems Master (ASM)</a:t>
            </a:r>
            <a:br>
              <a:rPr lang="de-DE" smtClean="0">
                <a:latin typeface="Verdana" pitchFamily="34" charset="0"/>
                <a:ea typeface="MS PGothic" pitchFamily="34" charset="-128"/>
              </a:rPr>
            </a:br>
            <a:r>
              <a:rPr lang="en-US" smtClean="0">
                <a:latin typeface="Verdana" pitchFamily="34" charset="0"/>
                <a:ea typeface="MS PGothic" pitchFamily="34" charset="-128"/>
              </a:rPr>
              <a:t>©2006 N.N., Hochschule Esslingen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31540" y="2024844"/>
            <a:ext cx="792088" cy="216024"/>
          </a:xfrm>
          <a:prstGeom prst="roundRect">
            <a:avLst>
              <a:gd name="adj" fmla="val 26239"/>
            </a:avLst>
          </a:prstGeom>
          <a:solidFill>
            <a:srgbClr val="008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>
            <a:spAutoFit/>
          </a:bodyPr>
          <a:lstStyle/>
          <a:p>
            <a:pPr>
              <a:defRPr/>
            </a:pPr>
            <a:endParaRPr lang="en-US" dirty="0">
              <a:latin typeface="Verdana" charset="0"/>
              <a:ea typeface="ＭＳ Ｐゴシック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31540" y="2384884"/>
            <a:ext cx="792088" cy="216024"/>
          </a:xfrm>
          <a:prstGeom prst="roundRect">
            <a:avLst>
              <a:gd name="adj" fmla="val 26239"/>
            </a:avLst>
          </a:prstGeom>
          <a:solidFill>
            <a:srgbClr val="008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>
            <a:spAutoFit/>
          </a:bodyPr>
          <a:lstStyle/>
          <a:p>
            <a:pPr>
              <a:defRPr/>
            </a:pPr>
            <a:endParaRPr lang="en-US" dirty="0">
              <a:latin typeface="Verdana" charset="0"/>
              <a:ea typeface="ＭＳ Ｐゴシック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41855" y="3933056"/>
            <a:ext cx="792088" cy="216024"/>
          </a:xfrm>
          <a:prstGeom prst="roundRect">
            <a:avLst>
              <a:gd name="adj" fmla="val 26239"/>
            </a:avLst>
          </a:prstGeom>
          <a:solidFill>
            <a:srgbClr val="0066FF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>
            <a:spAutoFit/>
          </a:bodyPr>
          <a:lstStyle/>
          <a:p>
            <a:pPr>
              <a:defRPr/>
            </a:pPr>
            <a:endParaRPr lang="en-US" dirty="0">
              <a:latin typeface="Verdana" charset="0"/>
              <a:ea typeface="ＭＳ Ｐゴシック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41855" y="4293096"/>
            <a:ext cx="792088" cy="216024"/>
          </a:xfrm>
          <a:prstGeom prst="roundRect">
            <a:avLst>
              <a:gd name="adj" fmla="val 26239"/>
            </a:avLst>
          </a:prstGeom>
          <a:solidFill>
            <a:srgbClr val="0066FF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>
            <a:spAutoFit/>
          </a:bodyPr>
          <a:lstStyle/>
          <a:p>
            <a:pPr>
              <a:defRPr/>
            </a:pPr>
            <a:endParaRPr lang="en-US" dirty="0">
              <a:latin typeface="Verdana" charset="0"/>
              <a:ea typeface="ＭＳ Ｐゴシック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4689140"/>
            <a:ext cx="9144000" cy="193899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vl="7">
              <a:defRPr/>
            </a:pPr>
            <a:r>
              <a:rPr lang="en-IN" sz="1600" dirty="0">
                <a:solidFill>
                  <a:srgbClr val="0000FF"/>
                </a:solidFill>
              </a:rPr>
              <a:t>create table </a:t>
            </a:r>
            <a:r>
              <a:rPr lang="en-IN" sz="1600" dirty="0" err="1">
                <a:solidFill>
                  <a:srgbClr val="0000FF"/>
                </a:solidFill>
              </a:rPr>
              <a:t>sanjeev.latency</a:t>
            </a:r>
            <a:r>
              <a:rPr lang="en-IN" sz="1600" dirty="0">
                <a:solidFill>
                  <a:srgbClr val="0000FF"/>
                </a:solidFill>
              </a:rPr>
              <a:t> </a:t>
            </a:r>
          </a:p>
          <a:p>
            <a:pPr lvl="7">
              <a:defRPr/>
            </a:pPr>
            <a:r>
              <a:rPr lang="en-IN" sz="1600" dirty="0">
                <a:solidFill>
                  <a:srgbClr val="0000FF"/>
                </a:solidFill>
              </a:rPr>
              <a:t>(</a:t>
            </a:r>
          </a:p>
          <a:p>
            <a:pPr lvl="7">
              <a:defRPr/>
            </a:pPr>
            <a:r>
              <a:rPr lang="en-IN" sz="1600" dirty="0">
                <a:solidFill>
                  <a:srgbClr val="0000FF"/>
                </a:solidFill>
              </a:rPr>
              <a:t>TIME TIMESTAMP,</a:t>
            </a:r>
          </a:p>
          <a:p>
            <a:pPr lvl="7">
              <a:defRPr/>
            </a:pPr>
            <a:r>
              <a:rPr lang="en-IN" sz="1600" dirty="0">
                <a:solidFill>
                  <a:srgbClr val="0000FF"/>
                </a:solidFill>
              </a:rPr>
              <a:t>LATENCY NUMBER,</a:t>
            </a:r>
          </a:p>
          <a:p>
            <a:pPr lvl="7">
              <a:defRPr/>
            </a:pPr>
            <a:r>
              <a:rPr lang="en-IN" sz="1600" dirty="0">
                <a:solidFill>
                  <a:srgbClr val="0000FF"/>
                </a:solidFill>
              </a:rPr>
              <a:t>UNIT VARCHAR2(25)</a:t>
            </a:r>
          </a:p>
          <a:p>
            <a:pPr lvl="7">
              <a:defRPr/>
            </a:pPr>
            <a:r>
              <a:rPr lang="en-IN" sz="1600" dirty="0">
                <a:solidFill>
                  <a:srgbClr val="0000FF"/>
                </a:solidFill>
              </a:rPr>
              <a:t>);</a:t>
            </a:r>
            <a:endParaRPr lang="en-IN" sz="1800" dirty="0">
              <a:solidFill>
                <a:srgbClr val="0000FF"/>
              </a:solidFill>
            </a:endParaRPr>
          </a:p>
          <a:p>
            <a:pPr algn="ctr">
              <a:defRPr/>
            </a:pP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mtClean="0"/>
              <a:t>Adding values to Database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4675" y="1268413"/>
            <a:ext cx="8569325" cy="4873625"/>
          </a:xfrm>
        </p:spPr>
        <p:txBody>
          <a:bodyPr/>
          <a:lstStyle/>
          <a:p>
            <a:pPr>
              <a:buFont typeface="Verdana" pitchFamily="34" charset="0"/>
              <a:buNone/>
              <a:defRPr/>
            </a:pPr>
            <a:r>
              <a:rPr lang="en-IN" sz="2400" dirty="0" smtClean="0">
                <a:solidFill>
                  <a:schemeClr val="tx2"/>
                </a:solidFill>
              </a:rPr>
              <a:t>Field Separation:</a:t>
            </a:r>
          </a:p>
          <a:p>
            <a:pPr lvl="1">
              <a:buFont typeface="Arial" pitchFamily="34" charset="0"/>
              <a:buChar char="•"/>
              <a:defRPr/>
            </a:pPr>
            <a:r>
              <a:rPr lang="en-IN" dirty="0" smtClean="0">
                <a:solidFill>
                  <a:schemeClr val="tx2"/>
                </a:solidFill>
              </a:rPr>
              <a:t>   </a:t>
            </a:r>
            <a:r>
              <a:rPr lang="en-IN" dirty="0" smtClean="0">
                <a:solidFill>
                  <a:schemeClr val="bg1">
                    <a:lumMod val="50000"/>
                  </a:schemeClr>
                </a:solidFill>
              </a:rPr>
              <a:t>The string is separated by “spaces” in-between.</a:t>
            </a:r>
          </a:p>
          <a:p>
            <a:pPr lvl="1">
              <a:buFont typeface="Verdana" pitchFamily="34" charset="0"/>
              <a:buNone/>
              <a:defRPr/>
            </a:pPr>
            <a:r>
              <a:rPr lang="en-IN" dirty="0" smtClean="0">
                <a:solidFill>
                  <a:schemeClr val="bg1">
                    <a:lumMod val="50000"/>
                  </a:schemeClr>
                </a:solidFill>
              </a:rPr>
              <a:t>		   String[] data = received_data.split(" ");</a:t>
            </a:r>
            <a:endParaRPr lang="en-IN" sz="1600" dirty="0" smtClean="0">
              <a:solidFill>
                <a:schemeClr val="bg1">
                  <a:lumMod val="50000"/>
                </a:schemeClr>
              </a:solidFill>
            </a:endParaRPr>
          </a:p>
          <a:p>
            <a:pPr lvl="2">
              <a:buFont typeface="Verdana" pitchFamily="34" charset="0"/>
              <a:buNone/>
              <a:defRPr/>
            </a:pPr>
            <a:r>
              <a:rPr lang="en-IN" dirty="0" smtClean="0">
                <a:solidFill>
                  <a:schemeClr val="bg1">
                    <a:lumMod val="50000"/>
                  </a:schemeClr>
                </a:solidFill>
              </a:rPr>
              <a:t> data[0] + data[1] = timestamp</a:t>
            </a:r>
          </a:p>
          <a:p>
            <a:pPr lvl="2">
              <a:buFont typeface="Verdana" pitchFamily="34" charset="0"/>
              <a:buNone/>
              <a:defRPr/>
            </a:pPr>
            <a:r>
              <a:rPr lang="en-IN" dirty="0" smtClean="0">
                <a:solidFill>
                  <a:schemeClr val="bg1">
                    <a:lumMod val="50000"/>
                  </a:schemeClr>
                </a:solidFill>
              </a:rPr>
              <a:t> data[2] = latency</a:t>
            </a:r>
          </a:p>
          <a:p>
            <a:pPr lvl="2">
              <a:buFont typeface="Verdana" pitchFamily="34" charset="0"/>
              <a:buNone/>
              <a:defRPr/>
            </a:pPr>
            <a:r>
              <a:rPr lang="en-IN" dirty="0" smtClean="0">
                <a:solidFill>
                  <a:schemeClr val="bg1">
                    <a:lumMod val="50000"/>
                  </a:schemeClr>
                </a:solidFill>
              </a:rPr>
              <a:t> data[3] = unit (us)</a:t>
            </a:r>
          </a:p>
          <a:p>
            <a:pPr lvl="1">
              <a:buFont typeface="Verdana" pitchFamily="34" charset="0"/>
              <a:buNone/>
              <a:defRPr/>
            </a:pPr>
            <a:endParaRPr lang="en-IN" dirty="0" smtClean="0">
              <a:solidFill>
                <a:schemeClr val="tx2"/>
              </a:solidFill>
            </a:endParaRPr>
          </a:p>
          <a:p>
            <a:pPr>
              <a:buFont typeface="Verdana" pitchFamily="34" charset="0"/>
              <a:buNone/>
              <a:defRPr/>
            </a:pPr>
            <a:r>
              <a:rPr lang="en-IN" sz="2400" dirty="0" smtClean="0">
                <a:solidFill>
                  <a:schemeClr val="tx2"/>
                </a:solidFill>
              </a:rPr>
              <a:t>Writing to Database:</a:t>
            </a:r>
          </a:p>
          <a:p>
            <a:pPr lvl="1">
              <a:buFont typeface="Verdana" pitchFamily="34" charset="0"/>
              <a:buNone/>
              <a:defRPr/>
            </a:pPr>
            <a:r>
              <a:rPr lang="en-IN" sz="2200" dirty="0" smtClean="0">
                <a:solidFill>
                  <a:schemeClr val="tx2"/>
                </a:solidFill>
              </a:rPr>
              <a:t>     </a:t>
            </a:r>
            <a:r>
              <a:rPr lang="en-IN" sz="2200" dirty="0" smtClean="0">
                <a:solidFill>
                  <a:schemeClr val="bg1">
                    <a:lumMod val="50000"/>
                  </a:schemeClr>
                </a:solidFill>
              </a:rPr>
              <a:t>S</a:t>
            </a:r>
            <a:r>
              <a:rPr lang="en-IN" dirty="0" smtClean="0">
                <a:solidFill>
                  <a:schemeClr val="bg1">
                    <a:lumMod val="50000"/>
                  </a:schemeClr>
                </a:solidFill>
              </a:rPr>
              <a:t>QL Query.</a:t>
            </a:r>
          </a:p>
          <a:p>
            <a:pPr>
              <a:buFont typeface="Verdana" pitchFamily="34" charset="0"/>
              <a:buNone/>
              <a:defRPr/>
            </a:pPr>
            <a:r>
              <a:rPr lang="en-IN" sz="1800" dirty="0" smtClean="0">
                <a:solidFill>
                  <a:schemeClr val="tx2"/>
                </a:solidFill>
              </a:rPr>
              <a:t>	</a:t>
            </a:r>
            <a:r>
              <a:rPr lang="en-IN" sz="1800" dirty="0" smtClean="0">
                <a:solidFill>
                  <a:srgbClr val="0000FF"/>
                </a:solidFill>
              </a:rPr>
              <a:t>"insert into sanjeev.latency values (TO_DATE('"</a:t>
            </a:r>
          </a:p>
          <a:p>
            <a:pPr>
              <a:buFont typeface="Verdana" pitchFamily="34" charset="0"/>
              <a:buNone/>
              <a:defRPr/>
            </a:pPr>
            <a:r>
              <a:rPr lang="en-IN" sz="1800" dirty="0" smtClean="0">
                <a:solidFill>
                  <a:srgbClr val="0000FF"/>
                </a:solidFill>
              </a:rPr>
              <a:t>	+ timestamp + "', '</a:t>
            </a:r>
            <a:r>
              <a:rPr lang="en-IN" sz="1800" dirty="0" err="1" smtClean="0">
                <a:solidFill>
                  <a:srgbClr val="0000FF"/>
                </a:solidFill>
              </a:rPr>
              <a:t>dd</a:t>
            </a:r>
            <a:r>
              <a:rPr lang="en-IN" sz="1800" dirty="0" smtClean="0">
                <a:solidFill>
                  <a:srgbClr val="0000FF"/>
                </a:solidFill>
              </a:rPr>
              <a:t>/mm/</a:t>
            </a:r>
            <a:r>
              <a:rPr lang="en-IN" sz="1800" dirty="0" err="1" smtClean="0">
                <a:solidFill>
                  <a:srgbClr val="0000FF"/>
                </a:solidFill>
              </a:rPr>
              <a:t>yyyy</a:t>
            </a:r>
            <a:r>
              <a:rPr lang="en-IN" sz="1800" dirty="0" smtClean="0">
                <a:solidFill>
                  <a:srgbClr val="0000FF"/>
                </a:solidFill>
              </a:rPr>
              <a:t> hh24:mi:ss'),'"</a:t>
            </a:r>
          </a:p>
          <a:p>
            <a:pPr>
              <a:buFont typeface="Verdana" pitchFamily="34" charset="0"/>
              <a:buNone/>
              <a:defRPr/>
            </a:pPr>
            <a:r>
              <a:rPr lang="en-IN" sz="1800" dirty="0" smtClean="0">
                <a:solidFill>
                  <a:srgbClr val="0000FF"/>
                </a:solidFill>
              </a:rPr>
              <a:t>	+ Integer.</a:t>
            </a:r>
            <a:r>
              <a:rPr lang="en-IN" sz="1800" i="1" dirty="0" smtClean="0">
                <a:solidFill>
                  <a:srgbClr val="0000FF"/>
                </a:solidFill>
              </a:rPr>
              <a:t>parseInt(latency) + "','" + unit + "')";</a:t>
            </a:r>
            <a:endParaRPr lang="en-IN" sz="1800" dirty="0" smtClean="0">
              <a:solidFill>
                <a:srgbClr val="0000FF"/>
              </a:solidFill>
            </a:endParaRPr>
          </a:p>
          <a:p>
            <a:pPr>
              <a:buFont typeface="Verdana" pitchFamily="34" charset="0"/>
              <a:buNone/>
              <a:defRPr/>
            </a:pPr>
            <a:r>
              <a:rPr lang="en-IN" sz="1800" b="1" dirty="0" smtClean="0">
                <a:solidFill>
                  <a:schemeClr val="tx2"/>
                </a:solidFill>
              </a:rPr>
              <a:t>	</a:t>
            </a:r>
          </a:p>
          <a:p>
            <a:pPr>
              <a:defRPr/>
            </a:pPr>
            <a:endParaRPr lang="en-IN" dirty="0" smtClean="0">
              <a:solidFill>
                <a:schemeClr val="tx2"/>
              </a:solidFill>
            </a:endParaRPr>
          </a:p>
          <a:p>
            <a:pPr>
              <a:buFont typeface="Verdana" pitchFamily="34" charset="0"/>
              <a:buNone/>
              <a:defRPr/>
            </a:pPr>
            <a:endParaRPr lang="en-IN" dirty="0">
              <a:solidFill>
                <a:schemeClr val="tx2"/>
              </a:solidFill>
            </a:endParaRPr>
          </a:p>
        </p:txBody>
      </p:sp>
      <p:sp>
        <p:nvSpPr>
          <p:cNvPr id="13316" name="Footer Placeholder 3"/>
          <p:cNvSpPr>
            <a:spLocks noGrp="1"/>
          </p:cNvSpPr>
          <p:nvPr>
            <p:ph type="ftr" sz="quarter" idx="10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de-DE" smtClean="0">
                <a:latin typeface="Verdana" pitchFamily="34" charset="0"/>
                <a:ea typeface="MS PGothic" pitchFamily="34" charset="-128"/>
              </a:rPr>
              <a:t>Automotive Systems Master (ASM)</a:t>
            </a:r>
            <a:br>
              <a:rPr lang="de-DE" smtClean="0">
                <a:latin typeface="Verdana" pitchFamily="34" charset="0"/>
                <a:ea typeface="MS PGothic" pitchFamily="34" charset="-128"/>
              </a:rPr>
            </a:br>
            <a:r>
              <a:rPr lang="en-US" smtClean="0">
                <a:latin typeface="Verdana" pitchFamily="34" charset="0"/>
                <a:ea typeface="MS PGothic" pitchFamily="34" charset="-128"/>
              </a:rPr>
              <a:t>©2006 N.N., Hochschule Esslingen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11188" y="1341438"/>
            <a:ext cx="10440987" cy="8001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lvl="1">
              <a:defRPr/>
            </a:pPr>
            <a:r>
              <a:rPr lang="en-IN" sz="2800" b="1" dirty="0">
                <a:latin typeface="+mj-lt"/>
                <a:cs typeface="Arial" pitchFamily="34" charset="0"/>
              </a:rPr>
              <a:t>24/05/2014 16:59:39 0000080460 us</a:t>
            </a:r>
            <a:endParaRPr lang="en-IN" sz="4000" b="1" dirty="0">
              <a:latin typeface="+mj-lt"/>
              <a:cs typeface="Arial" pitchFamily="34" charset="0"/>
            </a:endParaRPr>
          </a:p>
          <a:p>
            <a:pPr>
              <a:defRPr/>
            </a:pPr>
            <a:endParaRPr lang="en-IN" sz="1800" dirty="0"/>
          </a:p>
        </p:txBody>
      </p:sp>
      <p:cxnSp>
        <p:nvCxnSpPr>
          <p:cNvPr id="7" name="Straight Arrow Connector 6"/>
          <p:cNvCxnSpPr>
            <a:cxnSpLocks noChangeShapeType="1"/>
          </p:cNvCxnSpPr>
          <p:nvPr/>
        </p:nvCxnSpPr>
        <p:spPr bwMode="auto">
          <a:xfrm flipV="1">
            <a:off x="3276600" y="1844675"/>
            <a:ext cx="0" cy="360363"/>
          </a:xfrm>
          <a:prstGeom prst="straightConnector1">
            <a:avLst/>
          </a:prstGeom>
          <a:noFill/>
          <a:ln w="57150" algn="ctr">
            <a:solidFill>
              <a:srgbClr val="0000FF"/>
            </a:solidFill>
            <a:round/>
            <a:headEnd/>
            <a:tailEnd type="arrow" w="med" len="med"/>
          </a:ln>
        </p:spPr>
      </p:cxnSp>
      <p:cxnSp>
        <p:nvCxnSpPr>
          <p:cNvPr id="10" name="Straight Arrow Connector 9"/>
          <p:cNvCxnSpPr>
            <a:cxnSpLocks noChangeShapeType="1"/>
          </p:cNvCxnSpPr>
          <p:nvPr/>
        </p:nvCxnSpPr>
        <p:spPr bwMode="auto">
          <a:xfrm flipV="1">
            <a:off x="5148263" y="1844675"/>
            <a:ext cx="0" cy="360363"/>
          </a:xfrm>
          <a:prstGeom prst="straightConnector1">
            <a:avLst/>
          </a:prstGeom>
          <a:noFill/>
          <a:ln w="57150" algn="ctr">
            <a:solidFill>
              <a:srgbClr val="0000FF"/>
            </a:solidFill>
            <a:round/>
            <a:headEnd/>
            <a:tailEnd type="arrow" w="med" len="med"/>
          </a:ln>
        </p:spPr>
      </p:cxnSp>
      <p:cxnSp>
        <p:nvCxnSpPr>
          <p:cNvPr id="11" name="Straight Arrow Connector 10"/>
          <p:cNvCxnSpPr>
            <a:cxnSpLocks noChangeShapeType="1"/>
          </p:cNvCxnSpPr>
          <p:nvPr/>
        </p:nvCxnSpPr>
        <p:spPr bwMode="auto">
          <a:xfrm flipV="1">
            <a:off x="7812088" y="1844675"/>
            <a:ext cx="0" cy="360363"/>
          </a:xfrm>
          <a:prstGeom prst="straightConnector1">
            <a:avLst/>
          </a:prstGeom>
          <a:noFill/>
          <a:ln w="57150" algn="ctr">
            <a:solidFill>
              <a:srgbClr val="0000FF"/>
            </a:solidFill>
            <a:round/>
            <a:headEnd/>
            <a:tailEnd type="arrow" w="med" len="med"/>
          </a:ln>
        </p:spPr>
      </p:cxn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11188" y="2492375"/>
            <a:ext cx="7896225" cy="3514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Rounded Rectangle 15"/>
          <p:cNvSpPr>
            <a:spLocks noChangeArrowheads="1"/>
          </p:cNvSpPr>
          <p:nvPr/>
        </p:nvSpPr>
        <p:spPr bwMode="auto">
          <a:xfrm>
            <a:off x="611188" y="1412875"/>
            <a:ext cx="4537075" cy="360363"/>
          </a:xfrm>
          <a:prstGeom prst="roundRect">
            <a:avLst>
              <a:gd name="adj" fmla="val 16667"/>
            </a:avLst>
          </a:prstGeom>
          <a:noFill/>
          <a:ln w="38100" algn="ctr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IN"/>
          </a:p>
        </p:txBody>
      </p:sp>
      <p:sp>
        <p:nvSpPr>
          <p:cNvPr id="17" name="Rounded Rectangle 16"/>
          <p:cNvSpPr>
            <a:spLocks noChangeArrowheads="1"/>
          </p:cNvSpPr>
          <p:nvPr/>
        </p:nvSpPr>
        <p:spPr bwMode="auto">
          <a:xfrm>
            <a:off x="5219700" y="1412875"/>
            <a:ext cx="2592388" cy="360363"/>
          </a:xfrm>
          <a:prstGeom prst="roundRect">
            <a:avLst>
              <a:gd name="adj" fmla="val 16667"/>
            </a:avLst>
          </a:prstGeom>
          <a:noFill/>
          <a:ln w="38100" algn="ctr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IN"/>
          </a:p>
        </p:txBody>
      </p:sp>
      <p:sp>
        <p:nvSpPr>
          <p:cNvPr id="18" name="Rounded Rectangle 17"/>
          <p:cNvSpPr>
            <a:spLocks noChangeArrowheads="1"/>
          </p:cNvSpPr>
          <p:nvPr/>
        </p:nvSpPr>
        <p:spPr bwMode="auto">
          <a:xfrm>
            <a:off x="7885113" y="1412875"/>
            <a:ext cx="503237" cy="360363"/>
          </a:xfrm>
          <a:prstGeom prst="roundRect">
            <a:avLst>
              <a:gd name="adj" fmla="val 16667"/>
            </a:avLst>
          </a:prstGeom>
          <a:noFill/>
          <a:ln w="38100" algn="ctr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IN"/>
          </a:p>
        </p:txBody>
      </p:sp>
      <p:sp>
        <p:nvSpPr>
          <p:cNvPr id="19" name="TextBox 18"/>
          <p:cNvSpPr txBox="1"/>
          <p:nvPr/>
        </p:nvSpPr>
        <p:spPr>
          <a:xfrm>
            <a:off x="755650" y="2946400"/>
            <a:ext cx="4752975" cy="3381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lvl="1">
              <a:defRPr/>
            </a:pPr>
            <a:r>
              <a:rPr lang="en-IN" sz="1600" b="1" dirty="0">
                <a:latin typeface="+mj-lt"/>
                <a:cs typeface="Arial" pitchFamily="34" charset="0"/>
              </a:rPr>
              <a:t>24/05/2014 16:59:39 </a:t>
            </a:r>
            <a:endParaRPr lang="en-IN" sz="1100" dirty="0"/>
          </a:p>
        </p:txBody>
      </p:sp>
      <p:sp>
        <p:nvSpPr>
          <p:cNvPr id="20" name="TextBox 19"/>
          <p:cNvSpPr txBox="1"/>
          <p:nvPr/>
        </p:nvSpPr>
        <p:spPr>
          <a:xfrm>
            <a:off x="5148263" y="1341438"/>
            <a:ext cx="2808287" cy="8001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lvl="1">
              <a:defRPr/>
            </a:pPr>
            <a:r>
              <a:rPr lang="en-IN" sz="2800" b="1" dirty="0">
                <a:latin typeface="+mj-lt"/>
                <a:cs typeface="Arial" pitchFamily="34" charset="0"/>
              </a:rPr>
              <a:t>0000080460 </a:t>
            </a:r>
            <a:endParaRPr lang="en-IN" sz="4000" b="1" dirty="0">
              <a:latin typeface="+mj-lt"/>
              <a:cs typeface="Arial" pitchFamily="34" charset="0"/>
            </a:endParaRPr>
          </a:p>
          <a:p>
            <a:pPr>
              <a:defRPr/>
            </a:pPr>
            <a:endParaRPr lang="en-IN" sz="1800" dirty="0"/>
          </a:p>
        </p:txBody>
      </p:sp>
      <p:sp>
        <p:nvSpPr>
          <p:cNvPr id="21" name="TextBox 20"/>
          <p:cNvSpPr txBox="1"/>
          <p:nvPr/>
        </p:nvSpPr>
        <p:spPr>
          <a:xfrm>
            <a:off x="7812088" y="1331913"/>
            <a:ext cx="720725" cy="8016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lvl="1">
              <a:defRPr/>
            </a:pPr>
            <a:r>
              <a:rPr lang="en-IN" sz="2800" b="1" dirty="0">
                <a:latin typeface="+mj-lt"/>
                <a:cs typeface="Arial" pitchFamily="34" charset="0"/>
              </a:rPr>
              <a:t>us</a:t>
            </a:r>
            <a:endParaRPr lang="en-IN" sz="4000" b="1" dirty="0">
              <a:latin typeface="+mj-lt"/>
              <a:cs typeface="Arial" pitchFamily="34" charset="0"/>
            </a:endParaRPr>
          </a:p>
          <a:p>
            <a:pPr>
              <a:defRPr/>
            </a:pPr>
            <a:endParaRPr lang="en-IN" sz="1800" dirty="0"/>
          </a:p>
        </p:txBody>
      </p:sp>
      <p:sp>
        <p:nvSpPr>
          <p:cNvPr id="23" name="TextBox 22"/>
          <p:cNvSpPr txBox="1"/>
          <p:nvPr/>
        </p:nvSpPr>
        <p:spPr>
          <a:xfrm>
            <a:off x="4140200" y="2957513"/>
            <a:ext cx="2808288" cy="6159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lvl="1">
              <a:defRPr/>
            </a:pPr>
            <a:r>
              <a:rPr lang="en-IN" sz="1600" b="1" dirty="0">
                <a:latin typeface="+mj-lt"/>
                <a:cs typeface="Arial" pitchFamily="34" charset="0"/>
              </a:rPr>
              <a:t>0000080460 </a:t>
            </a:r>
            <a:endParaRPr lang="en-IN" sz="4000" b="1" dirty="0">
              <a:latin typeface="+mj-lt"/>
              <a:cs typeface="Arial" pitchFamily="34" charset="0"/>
            </a:endParaRPr>
          </a:p>
          <a:p>
            <a:pPr>
              <a:defRPr/>
            </a:pPr>
            <a:endParaRPr lang="en-IN" sz="1800" dirty="0"/>
          </a:p>
        </p:txBody>
      </p:sp>
      <p:sp>
        <p:nvSpPr>
          <p:cNvPr id="24" name="TextBox 23"/>
          <p:cNvSpPr txBox="1"/>
          <p:nvPr/>
        </p:nvSpPr>
        <p:spPr>
          <a:xfrm>
            <a:off x="6659563" y="2957513"/>
            <a:ext cx="720725" cy="6159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lvl="1">
              <a:defRPr/>
            </a:pPr>
            <a:r>
              <a:rPr lang="en-IN" sz="1600" b="1" dirty="0">
                <a:latin typeface="+mj-lt"/>
                <a:cs typeface="Arial" pitchFamily="34" charset="0"/>
              </a:rPr>
              <a:t>us</a:t>
            </a:r>
            <a:endParaRPr lang="en-IN" sz="4000" b="1" dirty="0">
              <a:latin typeface="+mj-lt"/>
              <a:cs typeface="Arial" pitchFamily="34" charset="0"/>
            </a:endParaRPr>
          </a:p>
          <a:p>
            <a:pPr>
              <a:defRPr/>
            </a:pPr>
            <a:endParaRPr lang="en-IN" sz="1800" dirty="0"/>
          </a:p>
        </p:txBody>
      </p:sp>
      <p:sp>
        <p:nvSpPr>
          <p:cNvPr id="22" name="TextBox 21"/>
          <p:cNvSpPr txBox="1"/>
          <p:nvPr/>
        </p:nvSpPr>
        <p:spPr>
          <a:xfrm>
            <a:off x="431540" y="1772816"/>
            <a:ext cx="792088" cy="216024"/>
          </a:xfrm>
          <a:prstGeom prst="roundRect">
            <a:avLst>
              <a:gd name="adj" fmla="val 26239"/>
            </a:avLst>
          </a:prstGeom>
          <a:solidFill>
            <a:srgbClr val="008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>
            <a:spAutoFit/>
          </a:bodyPr>
          <a:lstStyle/>
          <a:p>
            <a:pPr>
              <a:defRPr/>
            </a:pPr>
            <a:endParaRPr lang="en-US" dirty="0">
              <a:latin typeface="Verdana" charset="0"/>
              <a:ea typeface="ＭＳ Ｐゴシック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31540" y="2528900"/>
            <a:ext cx="792088" cy="216024"/>
          </a:xfrm>
          <a:prstGeom prst="roundRect">
            <a:avLst>
              <a:gd name="adj" fmla="val 26239"/>
            </a:avLst>
          </a:prstGeom>
          <a:solidFill>
            <a:srgbClr val="008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>
            <a:spAutoFit/>
          </a:bodyPr>
          <a:lstStyle/>
          <a:p>
            <a:pPr>
              <a:defRPr/>
            </a:pPr>
            <a:endParaRPr lang="en-US" dirty="0">
              <a:latin typeface="Verdana" charset="0"/>
              <a:ea typeface="ＭＳ Ｐゴシック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31540" y="4689140"/>
            <a:ext cx="792088" cy="216024"/>
          </a:xfrm>
          <a:prstGeom prst="roundRect">
            <a:avLst>
              <a:gd name="adj" fmla="val 26239"/>
            </a:avLst>
          </a:prstGeom>
          <a:solidFill>
            <a:srgbClr val="0066FF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>
            <a:spAutoFit/>
          </a:bodyPr>
          <a:lstStyle/>
          <a:p>
            <a:pPr>
              <a:defRPr/>
            </a:pPr>
            <a:endParaRPr lang="en-US" dirty="0">
              <a:latin typeface="Verdana" charset="0"/>
              <a:ea typeface="ＭＳ Ｐゴシック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500"/>
                            </p:stCondLst>
                            <p:childTnLst>
                              <p:par>
                                <p:cTn id="48" presetID="35" presetClass="emph" presetSubtype="0" repeatCount="indefinite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35" presetClass="emph" presetSubtype="0" repeatCount="indefinite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35" presetClass="emph" presetSubtype="0" repeatCount="indefinite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/>
      <p:bldP spid="20" grpId="0"/>
      <p:bldP spid="20" grpId="1"/>
      <p:bldP spid="21" grpId="0"/>
      <p:bldP spid="21" grpId="1"/>
      <p:bldP spid="23" grpId="0"/>
      <p:bldP spid="2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mtClean="0"/>
              <a:t>GUI for Receiving Data</a:t>
            </a:r>
          </a:p>
        </p:txBody>
      </p:sp>
      <p:sp>
        <p:nvSpPr>
          <p:cNvPr id="14339" name="Content Placeholder 2"/>
          <p:cNvSpPr>
            <a:spLocks noGrp="1"/>
          </p:cNvSpPr>
          <p:nvPr>
            <p:ph idx="1"/>
          </p:nvPr>
        </p:nvSpPr>
        <p:spPr>
          <a:xfrm>
            <a:off x="250825" y="1125538"/>
            <a:ext cx="8569325" cy="1079500"/>
          </a:xfrm>
        </p:spPr>
        <p:txBody>
          <a:bodyPr/>
          <a:lstStyle/>
          <a:p>
            <a:pPr>
              <a:buFont typeface="Verdana" pitchFamily="34" charset="0"/>
              <a:buNone/>
              <a:defRPr/>
            </a:pPr>
            <a:r>
              <a:rPr lang="en-IN" b="1" dirty="0" smtClean="0">
                <a:solidFill>
                  <a:srgbClr val="0000FF"/>
                </a:solidFill>
              </a:rPr>
              <a:t>   Swing</a:t>
            </a:r>
            <a:r>
              <a:rPr lang="en-IN" dirty="0" smtClean="0"/>
              <a:t> </a:t>
            </a:r>
            <a:r>
              <a:rPr lang="en-IN" dirty="0" smtClean="0">
                <a:solidFill>
                  <a:schemeClr val="bg1">
                    <a:lumMod val="50000"/>
                  </a:schemeClr>
                </a:solidFill>
              </a:rPr>
              <a:t>is the primary Java GUI widget toolkit.</a:t>
            </a:r>
          </a:p>
          <a:p>
            <a:pPr lvl="1">
              <a:buFont typeface="Verdana" pitchFamily="34" charset="0"/>
              <a:buNone/>
              <a:defRPr/>
            </a:pPr>
            <a:r>
              <a:rPr lang="en-IN" dirty="0" smtClean="0">
                <a:solidFill>
                  <a:schemeClr val="bg1">
                    <a:lumMod val="50000"/>
                  </a:schemeClr>
                </a:solidFill>
              </a:rPr>
              <a:t>          </a:t>
            </a:r>
            <a:r>
              <a:rPr lang="en-IN" dirty="0" err="1" smtClean="0">
                <a:solidFill>
                  <a:schemeClr val="bg1">
                    <a:lumMod val="50000"/>
                  </a:schemeClr>
                </a:solidFill>
              </a:rPr>
              <a:t>Jbutton</a:t>
            </a:r>
            <a:r>
              <a:rPr lang="en-IN" dirty="0" smtClean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en-IN" dirty="0" err="1" smtClean="0">
                <a:solidFill>
                  <a:schemeClr val="bg1">
                    <a:lumMod val="50000"/>
                  </a:schemeClr>
                </a:solidFill>
              </a:rPr>
              <a:t>Jlabel</a:t>
            </a:r>
            <a:r>
              <a:rPr lang="en-IN" dirty="0" smtClean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en-IN" dirty="0" err="1" smtClean="0">
                <a:solidFill>
                  <a:schemeClr val="bg1">
                    <a:lumMod val="50000"/>
                  </a:schemeClr>
                </a:solidFill>
              </a:rPr>
              <a:t>JComboBox</a:t>
            </a:r>
            <a:r>
              <a:rPr lang="en-IN" dirty="0" smtClean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en-IN" dirty="0" err="1" smtClean="0">
                <a:solidFill>
                  <a:schemeClr val="bg1">
                    <a:lumMod val="50000"/>
                  </a:schemeClr>
                </a:solidFill>
              </a:rPr>
              <a:t>JTextField</a:t>
            </a:r>
            <a:r>
              <a:rPr lang="en-IN" dirty="0" smtClean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en-IN" dirty="0" err="1" smtClean="0">
                <a:solidFill>
                  <a:schemeClr val="bg1">
                    <a:lumMod val="50000"/>
                  </a:schemeClr>
                </a:solidFill>
              </a:rPr>
              <a:t>Jseparator</a:t>
            </a:r>
            <a:r>
              <a:rPr lang="en-IN" dirty="0" smtClean="0">
                <a:solidFill>
                  <a:schemeClr val="bg1">
                    <a:lumMod val="50000"/>
                  </a:schemeClr>
                </a:solidFill>
              </a:rPr>
              <a:t> are</a:t>
            </a:r>
          </a:p>
          <a:p>
            <a:pPr lvl="1">
              <a:buFont typeface="Verdana" pitchFamily="34" charset="0"/>
              <a:buNone/>
              <a:defRPr/>
            </a:pPr>
            <a:r>
              <a:rPr lang="en-IN" dirty="0" smtClean="0">
                <a:solidFill>
                  <a:schemeClr val="bg1">
                    <a:lumMod val="50000"/>
                  </a:schemeClr>
                </a:solidFill>
              </a:rPr>
              <a:t>		  used.</a:t>
            </a:r>
          </a:p>
          <a:p>
            <a:pPr lvl="1">
              <a:buFont typeface="Arial" pitchFamily="34" charset="0"/>
              <a:buChar char="•"/>
              <a:defRPr/>
            </a:pPr>
            <a:endParaRPr lang="en-IN" dirty="0" smtClean="0"/>
          </a:p>
          <a:p>
            <a:pPr lvl="1">
              <a:buFont typeface="Verdana" pitchFamily="34" charset="0"/>
              <a:buNone/>
              <a:defRPr/>
            </a:pPr>
            <a:endParaRPr lang="en-IN" dirty="0" smtClean="0"/>
          </a:p>
          <a:p>
            <a:pPr lvl="1">
              <a:buFont typeface="Arial" pitchFamily="34" charset="0"/>
              <a:buChar char="•"/>
              <a:defRPr/>
            </a:pPr>
            <a:endParaRPr lang="en-IN" dirty="0" smtClean="0"/>
          </a:p>
          <a:p>
            <a:pPr lvl="1">
              <a:buFont typeface="Arial" pitchFamily="34" charset="0"/>
              <a:buChar char="•"/>
              <a:defRPr/>
            </a:pPr>
            <a:endParaRPr lang="en-IN" dirty="0" smtClean="0"/>
          </a:p>
          <a:p>
            <a:pPr>
              <a:buFont typeface="Verdana" pitchFamily="34" charset="0"/>
              <a:buNone/>
              <a:defRPr/>
            </a:pPr>
            <a:endParaRPr lang="en-IN" dirty="0" smtClean="0"/>
          </a:p>
          <a:p>
            <a:pPr>
              <a:buFont typeface="Verdana" pitchFamily="34" charset="0"/>
              <a:buNone/>
              <a:defRPr/>
            </a:pPr>
            <a:endParaRPr lang="en-IN" dirty="0" smtClean="0"/>
          </a:p>
          <a:p>
            <a:pPr>
              <a:buFont typeface="Verdana" pitchFamily="34" charset="0"/>
              <a:buNone/>
              <a:defRPr/>
            </a:pPr>
            <a:endParaRPr lang="en-IN" dirty="0" smtClean="0"/>
          </a:p>
          <a:p>
            <a:pPr>
              <a:buFont typeface="Verdana" pitchFamily="34" charset="0"/>
              <a:buNone/>
              <a:defRPr/>
            </a:pPr>
            <a:endParaRPr lang="en-IN" dirty="0" smtClean="0"/>
          </a:p>
          <a:p>
            <a:pPr>
              <a:buFont typeface="Verdana" pitchFamily="34" charset="0"/>
              <a:buNone/>
              <a:defRPr/>
            </a:pPr>
            <a:endParaRPr lang="en-IN" dirty="0" smtClean="0"/>
          </a:p>
          <a:p>
            <a:pPr>
              <a:buFont typeface="Verdana" pitchFamily="34" charset="0"/>
              <a:buNone/>
              <a:defRPr/>
            </a:pPr>
            <a:r>
              <a:rPr lang="en-IN" dirty="0" smtClean="0">
                <a:solidFill>
                  <a:schemeClr val="bg1">
                    <a:lumMod val="50000"/>
                  </a:schemeClr>
                </a:solidFill>
              </a:rPr>
              <a:t>          </a:t>
            </a:r>
          </a:p>
        </p:txBody>
      </p:sp>
      <p:sp>
        <p:nvSpPr>
          <p:cNvPr id="14340" name="Footer Placeholder 3"/>
          <p:cNvSpPr>
            <a:spLocks noGrp="1"/>
          </p:cNvSpPr>
          <p:nvPr>
            <p:ph type="ftr" sz="quarter" idx="10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de-DE" smtClean="0">
                <a:latin typeface="Verdana" pitchFamily="34" charset="0"/>
                <a:ea typeface="MS PGothic" pitchFamily="34" charset="-128"/>
              </a:rPr>
              <a:t>Automotive Systems Master (ASM)</a:t>
            </a:r>
            <a:br>
              <a:rPr lang="de-DE" smtClean="0">
                <a:latin typeface="Verdana" pitchFamily="34" charset="0"/>
                <a:ea typeface="MS PGothic" pitchFamily="34" charset="-128"/>
              </a:rPr>
            </a:br>
            <a:r>
              <a:rPr lang="en-US" smtClean="0">
                <a:latin typeface="Verdana" pitchFamily="34" charset="0"/>
                <a:ea typeface="MS PGothic" pitchFamily="34" charset="-128"/>
              </a:rPr>
              <a:t>©2006 N.N., Hochschule Esslingen</a:t>
            </a:r>
          </a:p>
        </p:txBody>
      </p:sp>
      <p:pic>
        <p:nvPicPr>
          <p:cNvPr id="14341" name="Picture 4" descr="Read_Data_Screensot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627313" y="2205038"/>
            <a:ext cx="3708400" cy="3322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421225" y="1628800"/>
            <a:ext cx="792088" cy="216024"/>
          </a:xfrm>
          <a:prstGeom prst="roundRect">
            <a:avLst>
              <a:gd name="adj" fmla="val 26239"/>
            </a:avLst>
          </a:prstGeom>
          <a:solidFill>
            <a:srgbClr val="008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>
            <a:spAutoFit/>
          </a:bodyPr>
          <a:lstStyle/>
          <a:p>
            <a:pPr>
              <a:defRPr/>
            </a:pPr>
            <a:endParaRPr lang="en-US" dirty="0">
              <a:latin typeface="Verdana" charset="0"/>
              <a:ea typeface="ＭＳ Ｐゴシック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Threading</a:t>
            </a:r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/>
            </a:r>
            <a:br>
              <a:rPr lang="de-DE" smtClean="0"/>
            </a:br>
            <a:r>
              <a:rPr lang="en-US" smtClean="0"/>
              <a:t>Hochschule Esslingen</a:t>
            </a:r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223963" y="1124744"/>
            <a:ext cx="550862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IN" dirty="0">
                <a:solidFill>
                  <a:schemeClr val="bg1">
                    <a:lumMod val="50000"/>
                  </a:schemeClr>
                </a:solidFill>
              </a:rPr>
              <a:t>Threading concept is used</a:t>
            </a:r>
            <a:r>
              <a:rPr lang="en-IN" dirty="0" smtClean="0">
                <a:solidFill>
                  <a:schemeClr val="bg1">
                    <a:lumMod val="50000"/>
                  </a:schemeClr>
                </a:solidFill>
              </a:rPr>
              <a:t>.</a:t>
            </a:r>
          </a:p>
          <a:p>
            <a:pPr>
              <a:defRPr/>
            </a:pPr>
            <a:r>
              <a:rPr lang="en-IN" dirty="0" smtClean="0">
                <a:solidFill>
                  <a:schemeClr val="bg1">
                    <a:lumMod val="50000"/>
                  </a:schemeClr>
                </a:solidFill>
              </a:rPr>
              <a:t>Object instance is created.</a:t>
            </a:r>
            <a:endParaRPr lang="en-IN" dirty="0"/>
          </a:p>
        </p:txBody>
      </p:sp>
      <p:sp>
        <p:nvSpPr>
          <p:cNvPr id="7" name="TextBox 6"/>
          <p:cNvSpPr txBox="1"/>
          <p:nvPr/>
        </p:nvSpPr>
        <p:spPr>
          <a:xfrm>
            <a:off x="431540" y="2240868"/>
            <a:ext cx="38884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Receive Data Button </a:t>
            </a:r>
            <a:endParaRPr lang="en-IN" dirty="0"/>
          </a:p>
        </p:txBody>
      </p:sp>
      <p:sp>
        <p:nvSpPr>
          <p:cNvPr id="10" name="TextBox 9"/>
          <p:cNvSpPr txBox="1"/>
          <p:nvPr/>
        </p:nvSpPr>
        <p:spPr>
          <a:xfrm>
            <a:off x="4463988" y="2247255"/>
            <a:ext cx="26282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s</a:t>
            </a:r>
            <a:r>
              <a:rPr lang="en-IN" dirty="0" smtClean="0"/>
              <a:t>tart()</a:t>
            </a:r>
            <a:endParaRPr lang="en-IN" dirty="0"/>
          </a:p>
        </p:txBody>
      </p:sp>
      <p:cxnSp>
        <p:nvCxnSpPr>
          <p:cNvPr id="12" name="Straight Arrow Connector 11"/>
          <p:cNvCxnSpPr/>
          <p:nvPr/>
        </p:nvCxnSpPr>
        <p:spPr bwMode="auto">
          <a:xfrm>
            <a:off x="3887924" y="2492896"/>
            <a:ext cx="324036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4" name="TextBox 13"/>
          <p:cNvSpPr txBox="1"/>
          <p:nvPr/>
        </p:nvSpPr>
        <p:spPr>
          <a:xfrm>
            <a:off x="431540" y="2600908"/>
            <a:ext cx="26282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End Button </a:t>
            </a:r>
            <a:endParaRPr lang="en-IN" dirty="0"/>
          </a:p>
        </p:txBody>
      </p:sp>
      <p:sp>
        <p:nvSpPr>
          <p:cNvPr id="15" name="TextBox 14"/>
          <p:cNvSpPr txBox="1"/>
          <p:nvPr/>
        </p:nvSpPr>
        <p:spPr>
          <a:xfrm>
            <a:off x="4463988" y="2607295"/>
            <a:ext cx="26282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stop()</a:t>
            </a:r>
            <a:endParaRPr lang="en-IN" dirty="0"/>
          </a:p>
        </p:txBody>
      </p:sp>
      <p:cxnSp>
        <p:nvCxnSpPr>
          <p:cNvPr id="16" name="Straight Arrow Connector 15"/>
          <p:cNvCxnSpPr/>
          <p:nvPr/>
        </p:nvCxnSpPr>
        <p:spPr bwMode="auto">
          <a:xfrm>
            <a:off x="3887924" y="2852936"/>
            <a:ext cx="324036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8" name="TextBox 17"/>
          <p:cNvSpPr txBox="1"/>
          <p:nvPr/>
        </p:nvSpPr>
        <p:spPr>
          <a:xfrm>
            <a:off x="421225" y="1268760"/>
            <a:ext cx="792088" cy="216024"/>
          </a:xfrm>
          <a:prstGeom prst="roundRect">
            <a:avLst>
              <a:gd name="adj" fmla="val 26239"/>
            </a:avLst>
          </a:prstGeom>
          <a:solidFill>
            <a:srgbClr val="008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>
            <a:spAutoFit/>
          </a:bodyPr>
          <a:lstStyle/>
          <a:p>
            <a:pPr>
              <a:defRPr/>
            </a:pPr>
            <a:endParaRPr lang="en-US" dirty="0">
              <a:latin typeface="Verdana" charset="0"/>
              <a:ea typeface="ＭＳ Ｐゴシック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31540" y="1664804"/>
            <a:ext cx="792088" cy="216024"/>
          </a:xfrm>
          <a:prstGeom prst="roundRect">
            <a:avLst>
              <a:gd name="adj" fmla="val 26239"/>
            </a:avLst>
          </a:prstGeom>
          <a:solidFill>
            <a:srgbClr val="008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>
            <a:spAutoFit/>
          </a:bodyPr>
          <a:lstStyle/>
          <a:p>
            <a:pPr>
              <a:defRPr/>
            </a:pPr>
            <a:endParaRPr lang="en-US" dirty="0">
              <a:latin typeface="Verdana" charset="0"/>
              <a:ea typeface="ＭＳ Ｐゴシック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107504" y="3104964"/>
            <a:ext cx="4716523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800" dirty="0" smtClean="0"/>
              <a:t> </a:t>
            </a:r>
            <a:r>
              <a:rPr lang="en-IN" sz="1800" b="1" dirty="0" smtClean="0"/>
              <a:t>public void start() {</a:t>
            </a:r>
          </a:p>
          <a:p>
            <a:r>
              <a:rPr lang="en-IN" sz="1800" dirty="0" smtClean="0"/>
              <a:t>        </a:t>
            </a:r>
            <a:r>
              <a:rPr lang="en-IN" sz="1800" b="1" dirty="0" smtClean="0"/>
              <a:t>if (thread == null) {</a:t>
            </a:r>
          </a:p>
          <a:p>
            <a:r>
              <a:rPr lang="en-IN" sz="1800" dirty="0" smtClean="0"/>
              <a:t>            thread = </a:t>
            </a:r>
            <a:r>
              <a:rPr lang="en-IN" sz="1800" b="1" dirty="0" smtClean="0"/>
              <a:t>new Thread(this);</a:t>
            </a:r>
          </a:p>
          <a:p>
            <a:r>
              <a:rPr lang="en-IN" sz="1800" dirty="0" smtClean="0"/>
              <a:t>            </a:t>
            </a:r>
            <a:r>
              <a:rPr lang="en-IN" sz="1800" dirty="0" err="1" smtClean="0"/>
              <a:t>thread.start</a:t>
            </a:r>
            <a:r>
              <a:rPr lang="en-IN" sz="1800" dirty="0" smtClean="0"/>
              <a:t>();</a:t>
            </a:r>
          </a:p>
          <a:p>
            <a:r>
              <a:rPr lang="en-IN" sz="1800" dirty="0" smtClean="0"/>
              <a:t>        }</a:t>
            </a:r>
          </a:p>
          <a:p>
            <a:r>
              <a:rPr lang="en-IN" sz="1800" dirty="0" smtClean="0"/>
              <a:t>    }</a:t>
            </a:r>
          </a:p>
          <a:p>
            <a:endParaRPr lang="en-IN" sz="1800" dirty="0" smtClean="0"/>
          </a:p>
          <a:p>
            <a:r>
              <a:rPr lang="en-IN" sz="1800" dirty="0" smtClean="0"/>
              <a:t>    </a:t>
            </a:r>
            <a:r>
              <a:rPr lang="en-IN" sz="1800" b="1" dirty="0" smtClean="0"/>
              <a:t>public void stop() {</a:t>
            </a:r>
          </a:p>
          <a:p>
            <a:r>
              <a:rPr lang="en-IN" sz="1800" dirty="0" smtClean="0"/>
              <a:t>        </a:t>
            </a:r>
            <a:r>
              <a:rPr lang="en-IN" sz="1800" dirty="0" err="1" smtClean="0"/>
              <a:t>thread.</a:t>
            </a:r>
            <a:r>
              <a:rPr lang="en-IN" sz="1800" u="sng" strike="sngStrike" dirty="0" err="1" smtClean="0"/>
              <a:t>stop</a:t>
            </a:r>
            <a:r>
              <a:rPr lang="en-IN" sz="1800" u="sng" strike="sngStrike" dirty="0" smtClean="0"/>
              <a:t>();</a:t>
            </a:r>
          </a:p>
          <a:p>
            <a:r>
              <a:rPr lang="en-IN" sz="1800" dirty="0" smtClean="0"/>
              <a:t>        thread = </a:t>
            </a:r>
            <a:r>
              <a:rPr lang="en-IN" sz="1800" b="1" dirty="0" smtClean="0"/>
              <a:t>null;</a:t>
            </a:r>
          </a:p>
          <a:p>
            <a:r>
              <a:rPr lang="en-IN" sz="1800" dirty="0" smtClean="0"/>
              <a:t>    }</a:t>
            </a:r>
            <a:endParaRPr lang="en-IN" sz="1800" dirty="0"/>
          </a:p>
        </p:txBody>
      </p:sp>
      <p:sp>
        <p:nvSpPr>
          <p:cNvPr id="21" name="Rectangle 20"/>
          <p:cNvSpPr/>
          <p:nvPr/>
        </p:nvSpPr>
        <p:spPr>
          <a:xfrm>
            <a:off x="5148138" y="3681028"/>
            <a:ext cx="3924362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800" dirty="0" smtClean="0"/>
              <a:t> </a:t>
            </a:r>
            <a:r>
              <a:rPr lang="en-IN" sz="1800" b="1" dirty="0" smtClean="0"/>
              <a:t>public void run() {</a:t>
            </a:r>
          </a:p>
          <a:p>
            <a:r>
              <a:rPr lang="en-IN" sz="1800" dirty="0" smtClean="0"/>
              <a:t>        </a:t>
            </a:r>
            <a:r>
              <a:rPr lang="en-IN" sz="1800" b="1" dirty="0" smtClean="0"/>
              <a:t>while (thread != null) {</a:t>
            </a:r>
          </a:p>
          <a:p>
            <a:endParaRPr lang="en-IN" sz="1800" dirty="0" smtClean="0"/>
          </a:p>
          <a:p>
            <a:r>
              <a:rPr lang="en-IN" sz="1800" dirty="0" smtClean="0"/>
              <a:t>            </a:t>
            </a:r>
            <a:r>
              <a:rPr lang="en-IN" sz="1800" dirty="0" err="1" smtClean="0"/>
              <a:t>ReadData</a:t>
            </a:r>
            <a:r>
              <a:rPr lang="en-IN" sz="1800" dirty="0" smtClean="0"/>
              <a:t>();</a:t>
            </a:r>
          </a:p>
          <a:p>
            <a:r>
              <a:rPr lang="en-IN" sz="1800" dirty="0" smtClean="0"/>
              <a:t> </a:t>
            </a:r>
            <a:r>
              <a:rPr lang="en-IN" sz="1800" dirty="0" smtClean="0"/>
              <a:t>}</a:t>
            </a:r>
          </a:p>
          <a:p>
            <a:r>
              <a:rPr lang="en-IN" sz="1800" dirty="0" smtClean="0"/>
              <a:t>        thread = </a:t>
            </a:r>
            <a:r>
              <a:rPr lang="en-IN" sz="1800" b="1" dirty="0" smtClean="0"/>
              <a:t>null;</a:t>
            </a:r>
          </a:p>
          <a:p>
            <a:r>
              <a:rPr lang="en-IN" sz="1800" dirty="0" smtClean="0"/>
              <a:t>    }</a:t>
            </a:r>
            <a:endParaRPr lang="en-IN" sz="1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0" grpId="0"/>
      <p:bldP spid="14" grpId="0"/>
      <p:bldP spid="15" grpId="0"/>
      <p:bldP spid="20" grpId="0"/>
      <p:bldP spid="2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mtClean="0"/>
              <a:t>GUI For History of Latency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71550" y="2097088"/>
            <a:ext cx="2663825" cy="433387"/>
          </a:xfrm>
        </p:spPr>
        <p:txBody>
          <a:bodyPr/>
          <a:lstStyle/>
          <a:p>
            <a:pPr lvl="1">
              <a:buFont typeface="Verdana" pitchFamily="34" charset="0"/>
              <a:buNone/>
              <a:defRPr/>
            </a:pPr>
            <a:r>
              <a:rPr lang="en-IN" dirty="0" smtClean="0">
                <a:solidFill>
                  <a:schemeClr val="bg1">
                    <a:lumMod val="50000"/>
                  </a:schemeClr>
                </a:solidFill>
              </a:rPr>
              <a:t>  By Latency.</a:t>
            </a:r>
          </a:p>
          <a:p>
            <a:pPr>
              <a:buFont typeface="Verdana" pitchFamily="34" charset="0"/>
              <a:buNone/>
              <a:defRPr/>
            </a:pPr>
            <a:endParaRPr lang="en-IN" dirty="0" smtClean="0">
              <a:solidFill>
                <a:schemeClr val="bg1">
                  <a:lumMod val="50000"/>
                </a:schemeClr>
              </a:solidFill>
            </a:endParaRPr>
          </a:p>
          <a:p>
            <a:pPr>
              <a:buFont typeface="Verdana" pitchFamily="34" charset="0"/>
              <a:buNone/>
              <a:defRPr/>
            </a:pPr>
            <a:endParaRPr lang="en-IN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5364" name="Footer Placeholder 3"/>
          <p:cNvSpPr>
            <a:spLocks noGrp="1"/>
          </p:cNvSpPr>
          <p:nvPr>
            <p:ph type="ftr" sz="quarter" idx="10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de-DE" smtClean="0">
                <a:latin typeface="Verdana" pitchFamily="34" charset="0"/>
                <a:ea typeface="MS PGothic" pitchFamily="34" charset="-128"/>
              </a:rPr>
              <a:t>Automotive Systems Master (ASM)</a:t>
            </a:r>
            <a:br>
              <a:rPr lang="de-DE" smtClean="0">
                <a:latin typeface="Verdana" pitchFamily="34" charset="0"/>
                <a:ea typeface="MS PGothic" pitchFamily="34" charset="-128"/>
              </a:rPr>
            </a:br>
            <a:r>
              <a:rPr lang="en-US" smtClean="0">
                <a:latin typeface="Verdana" pitchFamily="34" charset="0"/>
                <a:ea typeface="MS PGothic" pitchFamily="34" charset="-128"/>
              </a:rPr>
              <a:t>©2006 N.N., Hochschule Esslingen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9388" y="2671763"/>
            <a:ext cx="3914775" cy="3313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Content Placeholder 2"/>
          <p:cNvSpPr txBox="1">
            <a:spLocks/>
          </p:cNvSpPr>
          <p:nvPr/>
        </p:nvSpPr>
        <p:spPr bwMode="auto">
          <a:xfrm>
            <a:off x="692150" y="1196975"/>
            <a:ext cx="2871788" cy="422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rgbClr val="D40032"/>
              </a:buClr>
              <a:defRPr/>
            </a:pPr>
            <a:r>
              <a:rPr lang="en-IN" kern="0" dirty="0">
                <a:latin typeface="+mn-lt"/>
                <a:ea typeface="+mn-ea"/>
              </a:rPr>
              <a:t>Search</a:t>
            </a:r>
            <a:r>
              <a:rPr lang="en-IN" sz="2000" kern="0" dirty="0">
                <a:latin typeface="+mn-lt"/>
                <a:ea typeface="+mn-ea"/>
              </a:rPr>
              <a:t> </a:t>
            </a:r>
            <a:r>
              <a:rPr lang="en-IN" kern="0" dirty="0">
                <a:latin typeface="+mn-lt"/>
                <a:ea typeface="+mn-ea"/>
              </a:rPr>
              <a:t>criteria</a:t>
            </a:r>
            <a:r>
              <a:rPr lang="en-IN" sz="2000" kern="0" dirty="0">
                <a:latin typeface="+mn-lt"/>
                <a:ea typeface="+mn-ea"/>
              </a:rPr>
              <a:t>: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 bwMode="auto">
          <a:xfrm>
            <a:off x="863600" y="1736725"/>
            <a:ext cx="4967288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742950" lvl="1" indent="-285750">
              <a:spcBef>
                <a:spcPct val="20000"/>
              </a:spcBef>
              <a:buClr>
                <a:srgbClr val="004666"/>
              </a:buClr>
              <a:defRPr/>
            </a:pPr>
            <a:r>
              <a:rPr lang="en-IN" sz="2000" kern="0" dirty="0">
                <a:solidFill>
                  <a:schemeClr val="bg1">
                    <a:lumMod val="50000"/>
                  </a:schemeClr>
                </a:solidFill>
                <a:latin typeface="+mn-lt"/>
                <a:ea typeface="MS PGothic" charset="0"/>
                <a:cs typeface="MS PGothic" charset="0"/>
              </a:rPr>
              <a:t>By Date (Format : DD-MM-YYYY).</a:t>
            </a:r>
          </a:p>
          <a:p>
            <a:pPr marL="342900" indent="-342900">
              <a:spcBef>
                <a:spcPct val="20000"/>
              </a:spcBef>
              <a:buClr>
                <a:srgbClr val="D40032"/>
              </a:buClr>
              <a:buFont typeface="Wingdings" panose="05000000000000000000" pitchFamily="2" charset="2"/>
              <a:buNone/>
              <a:defRPr/>
            </a:pPr>
            <a:endParaRPr lang="en-IN" sz="2000" kern="0" dirty="0">
              <a:solidFill>
                <a:schemeClr val="bg1">
                  <a:lumMod val="50000"/>
                </a:schemeClr>
              </a:solidFill>
              <a:latin typeface="+mn-lt"/>
              <a:ea typeface="+mn-ea"/>
            </a:endParaRPr>
          </a:p>
          <a:p>
            <a:pPr marL="342900" indent="-342900">
              <a:spcBef>
                <a:spcPct val="20000"/>
              </a:spcBef>
              <a:buClr>
                <a:srgbClr val="D40032"/>
              </a:buClr>
              <a:buFont typeface="Wingdings" panose="05000000000000000000" pitchFamily="2" charset="2"/>
              <a:buNone/>
              <a:defRPr/>
            </a:pPr>
            <a:endParaRPr lang="en-IN" sz="2000" kern="0" dirty="0">
              <a:solidFill>
                <a:schemeClr val="bg1">
                  <a:lumMod val="50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31540" y="1844824"/>
            <a:ext cx="792088" cy="216024"/>
          </a:xfrm>
          <a:prstGeom prst="roundRect">
            <a:avLst>
              <a:gd name="adj" fmla="val 26239"/>
            </a:avLst>
          </a:prstGeom>
          <a:solidFill>
            <a:srgbClr val="008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>
            <a:spAutoFit/>
          </a:bodyPr>
          <a:lstStyle/>
          <a:p>
            <a:pPr>
              <a:defRPr/>
            </a:pPr>
            <a:endParaRPr lang="en-US" dirty="0">
              <a:latin typeface="Verdana" charset="0"/>
              <a:ea typeface="ＭＳ Ｐゴシック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31540" y="2204864"/>
            <a:ext cx="792088" cy="216024"/>
          </a:xfrm>
          <a:prstGeom prst="roundRect">
            <a:avLst>
              <a:gd name="adj" fmla="val 26239"/>
            </a:avLst>
          </a:prstGeom>
          <a:solidFill>
            <a:srgbClr val="008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>
            <a:spAutoFit/>
          </a:bodyPr>
          <a:lstStyle/>
          <a:p>
            <a:pPr>
              <a:defRPr/>
            </a:pPr>
            <a:endParaRPr lang="en-US" dirty="0">
              <a:latin typeface="Verdana" charset="0"/>
              <a:ea typeface="ＭＳ Ｐゴシック" charset="0"/>
            </a:endParaRPr>
          </a:p>
        </p:txBody>
      </p:sp>
      <p:pic>
        <p:nvPicPr>
          <p:cNvPr id="15370" name="Picture 10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248150" y="2673350"/>
            <a:ext cx="4679950" cy="3311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mtClean="0"/>
              <a:t>Integrated GUI</a:t>
            </a:r>
          </a:p>
        </p:txBody>
      </p:sp>
      <p:sp>
        <p:nvSpPr>
          <p:cNvPr id="1638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Verdana" pitchFamily="34" charset="0"/>
              <a:buNone/>
              <a:defRPr/>
            </a:pPr>
            <a:r>
              <a:rPr lang="en-IN" sz="2000" dirty="0" smtClean="0">
                <a:solidFill>
                  <a:schemeClr val="bg1">
                    <a:lumMod val="50000"/>
                  </a:schemeClr>
                </a:solidFill>
              </a:rPr>
              <a:t>	The Data Receiver GUI and the History GUI are integrated into one single GUI.</a:t>
            </a:r>
          </a:p>
        </p:txBody>
      </p:sp>
      <p:sp>
        <p:nvSpPr>
          <p:cNvPr id="16388" name="Footer Placeholder 3"/>
          <p:cNvSpPr>
            <a:spLocks noGrp="1"/>
          </p:cNvSpPr>
          <p:nvPr>
            <p:ph type="ftr" sz="quarter" idx="10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de-DE" smtClean="0">
                <a:latin typeface="Verdana" pitchFamily="34" charset="0"/>
                <a:ea typeface="MS PGothic" pitchFamily="34" charset="-128"/>
              </a:rPr>
              <a:t>Automotive Systems Master (ASM)</a:t>
            </a:r>
            <a:br>
              <a:rPr lang="de-DE" smtClean="0">
                <a:latin typeface="Verdana" pitchFamily="34" charset="0"/>
                <a:ea typeface="MS PGothic" pitchFamily="34" charset="-128"/>
              </a:rPr>
            </a:br>
            <a:r>
              <a:rPr lang="en-US" smtClean="0">
                <a:latin typeface="Verdana" pitchFamily="34" charset="0"/>
                <a:ea typeface="MS PGothic" pitchFamily="34" charset="-128"/>
              </a:rPr>
              <a:t>©2006 N.N., Hochschule Esslingen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 r="-320"/>
          <a:stretch>
            <a:fillRect/>
          </a:stretch>
        </p:blipFill>
        <p:spPr bwMode="auto">
          <a:xfrm>
            <a:off x="2484438" y="2420938"/>
            <a:ext cx="4032250" cy="3133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extfeld 15"/>
          <p:cNvSpPr txBox="1">
            <a:spLocks noChangeArrowheads="1"/>
          </p:cNvSpPr>
          <p:nvPr/>
        </p:nvSpPr>
        <p:spPr bwMode="auto">
          <a:xfrm>
            <a:off x="409575" y="1319213"/>
            <a:ext cx="8496300" cy="44012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dirty="0"/>
              <a:t>Results:</a:t>
            </a:r>
          </a:p>
          <a:p>
            <a:endParaRPr lang="en-US" sz="2000" dirty="0"/>
          </a:p>
          <a:p>
            <a:r>
              <a:rPr lang="en-US" sz="2000" dirty="0"/>
              <a:t>	</a:t>
            </a:r>
            <a:r>
              <a:rPr lang="en-US" sz="2000" dirty="0">
                <a:solidFill>
                  <a:schemeClr val="bg2"/>
                </a:solidFill>
              </a:rPr>
              <a:t>Measurement was implemented on chip</a:t>
            </a:r>
          </a:p>
          <a:p>
            <a:r>
              <a:rPr lang="en-US" sz="2000" dirty="0">
                <a:solidFill>
                  <a:schemeClr val="bg2"/>
                </a:solidFill>
              </a:rPr>
              <a:t>	Precise result of around 1µs (depends on the timer)</a:t>
            </a:r>
          </a:p>
          <a:p>
            <a:endParaRPr lang="en-US" sz="2000" dirty="0">
              <a:solidFill>
                <a:schemeClr val="bg2"/>
              </a:solidFill>
            </a:endParaRPr>
          </a:p>
          <a:p>
            <a:endParaRPr lang="en-US" dirty="0"/>
          </a:p>
          <a:p>
            <a:r>
              <a:rPr lang="en-US" dirty="0"/>
              <a:t>Further work:</a:t>
            </a:r>
          </a:p>
          <a:p>
            <a:endParaRPr lang="en-US" sz="2000" dirty="0"/>
          </a:p>
          <a:p>
            <a:r>
              <a:rPr lang="en-US" dirty="0"/>
              <a:t>	</a:t>
            </a:r>
            <a:r>
              <a:rPr lang="en-US" sz="2000" dirty="0">
                <a:solidFill>
                  <a:schemeClr val="bg2"/>
                </a:solidFill>
              </a:rPr>
              <a:t>Message buffering, handshaking</a:t>
            </a:r>
          </a:p>
          <a:p>
            <a:r>
              <a:rPr lang="en-US" sz="2000" dirty="0">
                <a:solidFill>
                  <a:schemeClr val="bg2"/>
                </a:solidFill>
              </a:rPr>
              <a:t>	Configuration via the Database/Application</a:t>
            </a:r>
          </a:p>
          <a:p>
            <a:r>
              <a:rPr lang="en-US" sz="2000" dirty="0">
                <a:solidFill>
                  <a:schemeClr val="bg2"/>
                </a:solidFill>
              </a:rPr>
              <a:t>	Sync of the RTC</a:t>
            </a:r>
          </a:p>
          <a:p>
            <a:r>
              <a:rPr lang="en-US" sz="2000" dirty="0">
                <a:solidFill>
                  <a:schemeClr val="bg2"/>
                </a:solidFill>
              </a:rPr>
              <a:t>	</a:t>
            </a:r>
            <a:r>
              <a:rPr lang="en-US" sz="2000" dirty="0" smtClean="0">
                <a:solidFill>
                  <a:schemeClr val="bg2"/>
                </a:solidFill>
              </a:rPr>
              <a:t>Result </a:t>
            </a:r>
            <a:r>
              <a:rPr lang="en-US" sz="2000" dirty="0">
                <a:solidFill>
                  <a:schemeClr val="bg2"/>
                </a:solidFill>
              </a:rPr>
              <a:t>plausibility check</a:t>
            </a:r>
          </a:p>
          <a:p>
            <a:endParaRPr lang="de-DE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>
                <a:ea typeface="+mj-ea"/>
                <a:cs typeface="+mj-cs"/>
              </a:rPr>
              <a:t>Conclusion ILMS</a:t>
            </a:r>
          </a:p>
        </p:txBody>
      </p:sp>
      <p:sp>
        <p:nvSpPr>
          <p:cNvPr id="11" name="TextBox 6"/>
          <p:cNvSpPr txBox="1"/>
          <p:nvPr/>
        </p:nvSpPr>
        <p:spPr>
          <a:xfrm>
            <a:off x="467544" y="2078019"/>
            <a:ext cx="792088" cy="216024"/>
          </a:xfrm>
          <a:prstGeom prst="roundRect">
            <a:avLst>
              <a:gd name="adj" fmla="val 26239"/>
            </a:avLst>
          </a:prstGeom>
          <a:solidFill>
            <a:srgbClr val="008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>
            <a:spAutoFit/>
          </a:bodyPr>
          <a:lstStyle/>
          <a:p>
            <a:pPr>
              <a:defRPr/>
            </a:pPr>
            <a:endParaRPr lang="en-US" dirty="0">
              <a:latin typeface="Verdana" charset="0"/>
              <a:ea typeface="ＭＳ Ｐゴシック" charset="0"/>
            </a:endParaRPr>
          </a:p>
        </p:txBody>
      </p:sp>
      <p:sp>
        <p:nvSpPr>
          <p:cNvPr id="12" name="TextBox 6"/>
          <p:cNvSpPr txBox="1"/>
          <p:nvPr/>
        </p:nvSpPr>
        <p:spPr>
          <a:xfrm>
            <a:off x="467544" y="2409690"/>
            <a:ext cx="792088" cy="216024"/>
          </a:xfrm>
          <a:prstGeom prst="roundRect">
            <a:avLst>
              <a:gd name="adj" fmla="val 26239"/>
            </a:avLst>
          </a:prstGeom>
          <a:solidFill>
            <a:srgbClr val="008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>
            <a:spAutoFit/>
          </a:bodyPr>
          <a:lstStyle/>
          <a:p>
            <a:pPr>
              <a:defRPr/>
            </a:pPr>
            <a:endParaRPr lang="en-US" dirty="0">
              <a:latin typeface="Verdana" charset="0"/>
              <a:ea typeface="ＭＳ Ｐゴシック" charset="0"/>
            </a:endParaRPr>
          </a:p>
        </p:txBody>
      </p:sp>
      <p:sp>
        <p:nvSpPr>
          <p:cNvPr id="13" name="TextBox 6"/>
          <p:cNvSpPr txBox="1"/>
          <p:nvPr/>
        </p:nvSpPr>
        <p:spPr>
          <a:xfrm>
            <a:off x="457229" y="4089288"/>
            <a:ext cx="792088" cy="216024"/>
          </a:xfrm>
          <a:prstGeom prst="roundRect">
            <a:avLst>
              <a:gd name="adj" fmla="val 26239"/>
            </a:avLst>
          </a:prstGeom>
          <a:solidFill>
            <a:srgbClr val="0066FF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>
            <a:spAutoFit/>
          </a:bodyPr>
          <a:lstStyle/>
          <a:p>
            <a:pPr>
              <a:defRPr/>
            </a:pPr>
            <a:endParaRPr lang="en-US" dirty="0">
              <a:latin typeface="Verdana" charset="0"/>
              <a:ea typeface="ＭＳ Ｐゴシック" charset="0"/>
            </a:endParaRPr>
          </a:p>
        </p:txBody>
      </p:sp>
      <p:sp>
        <p:nvSpPr>
          <p:cNvPr id="14" name="TextBox 6"/>
          <p:cNvSpPr txBox="1"/>
          <p:nvPr/>
        </p:nvSpPr>
        <p:spPr>
          <a:xfrm>
            <a:off x="457229" y="4417905"/>
            <a:ext cx="792088" cy="216024"/>
          </a:xfrm>
          <a:prstGeom prst="roundRect">
            <a:avLst>
              <a:gd name="adj" fmla="val 26239"/>
            </a:avLst>
          </a:prstGeom>
          <a:solidFill>
            <a:srgbClr val="0066FF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>
            <a:spAutoFit/>
          </a:bodyPr>
          <a:lstStyle/>
          <a:p>
            <a:pPr>
              <a:defRPr/>
            </a:pPr>
            <a:endParaRPr lang="en-US" dirty="0">
              <a:latin typeface="Verdana" charset="0"/>
              <a:ea typeface="ＭＳ Ｐゴシック" charset="0"/>
            </a:endParaRPr>
          </a:p>
        </p:txBody>
      </p:sp>
      <p:sp>
        <p:nvSpPr>
          <p:cNvPr id="15" name="TextBox 6"/>
          <p:cNvSpPr txBox="1"/>
          <p:nvPr/>
        </p:nvSpPr>
        <p:spPr>
          <a:xfrm>
            <a:off x="457229" y="4725144"/>
            <a:ext cx="792088" cy="216024"/>
          </a:xfrm>
          <a:prstGeom prst="roundRect">
            <a:avLst>
              <a:gd name="adj" fmla="val 26239"/>
            </a:avLst>
          </a:prstGeom>
          <a:solidFill>
            <a:srgbClr val="0066FF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>
            <a:spAutoFit/>
          </a:bodyPr>
          <a:lstStyle/>
          <a:p>
            <a:pPr>
              <a:defRPr/>
            </a:pPr>
            <a:endParaRPr lang="en-US" dirty="0">
              <a:latin typeface="Verdana" charset="0"/>
              <a:ea typeface="ＭＳ Ｐゴシック" charset="0"/>
            </a:endParaRPr>
          </a:p>
        </p:txBody>
      </p:sp>
      <p:sp>
        <p:nvSpPr>
          <p:cNvPr id="16" name="TextBox 6"/>
          <p:cNvSpPr txBox="1"/>
          <p:nvPr/>
        </p:nvSpPr>
        <p:spPr>
          <a:xfrm>
            <a:off x="467544" y="5049180"/>
            <a:ext cx="792088" cy="216024"/>
          </a:xfrm>
          <a:prstGeom prst="roundRect">
            <a:avLst>
              <a:gd name="adj" fmla="val 26239"/>
            </a:avLst>
          </a:prstGeom>
          <a:solidFill>
            <a:srgbClr val="0066FF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>
            <a:spAutoFit/>
          </a:bodyPr>
          <a:lstStyle/>
          <a:p>
            <a:pPr>
              <a:defRPr/>
            </a:pPr>
            <a:endParaRPr lang="en-US" dirty="0">
              <a:latin typeface="Verdana" charset="0"/>
              <a:ea typeface="ＭＳ Ｐゴシック" charset="0"/>
            </a:endParaRPr>
          </a:p>
        </p:txBody>
      </p:sp>
      <p:sp>
        <p:nvSpPr>
          <p:cNvPr id="17433" name="Footer Placeholder 3"/>
          <p:cNvSpPr>
            <a:spLocks noGrp="1"/>
          </p:cNvSpPr>
          <p:nvPr>
            <p:ph type="ftr" sz="quarter" idx="10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de-DE" smtClean="0">
                <a:latin typeface="Verdana" pitchFamily="34" charset="0"/>
                <a:ea typeface="MS PGothic" pitchFamily="34" charset="-128"/>
              </a:rPr>
              <a:t/>
            </a:r>
            <a:br>
              <a:rPr lang="de-DE" smtClean="0">
                <a:latin typeface="Verdana" pitchFamily="34" charset="0"/>
                <a:ea typeface="MS PGothic" pitchFamily="34" charset="-128"/>
              </a:rPr>
            </a:br>
            <a:r>
              <a:rPr lang="en-US" smtClean="0">
                <a:latin typeface="Verdana" pitchFamily="34" charset="0"/>
                <a:ea typeface="MS PGothic" pitchFamily="34" charset="-128"/>
              </a:rPr>
              <a:t>Christian Wörz 747833, </a:t>
            </a:r>
            <a:r>
              <a:rPr lang="de-DE" smtClean="0">
                <a:latin typeface="Verdana" pitchFamily="34" charset="0"/>
                <a:ea typeface="MS PGothic" pitchFamily="34" charset="-128"/>
              </a:rPr>
              <a:t>Sanjeev Kumarr Gopal 747763</a:t>
            </a:r>
          </a:p>
          <a:p>
            <a:r>
              <a:rPr lang="en-US" smtClean="0">
                <a:latin typeface="Verdana" pitchFamily="34" charset="0"/>
                <a:ea typeface="MS PGothic" pitchFamily="34" charset="-128"/>
              </a:rPr>
              <a:t> 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extfeld 15"/>
          <p:cNvSpPr txBox="1">
            <a:spLocks noChangeArrowheads="1"/>
          </p:cNvSpPr>
          <p:nvPr/>
        </p:nvSpPr>
        <p:spPr bwMode="auto">
          <a:xfrm>
            <a:off x="409575" y="1319212"/>
            <a:ext cx="8734425" cy="56323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dirty="0"/>
              <a:t>Results:</a:t>
            </a:r>
          </a:p>
          <a:p>
            <a:endParaRPr lang="en-US" sz="2000" dirty="0"/>
          </a:p>
          <a:p>
            <a:r>
              <a:rPr lang="en-US" sz="2000" dirty="0"/>
              <a:t>	</a:t>
            </a:r>
            <a:r>
              <a:rPr lang="en-US" sz="2000" dirty="0">
                <a:solidFill>
                  <a:schemeClr val="bg2"/>
                </a:solidFill>
              </a:rPr>
              <a:t>Data was successfully received and stored in the database.</a:t>
            </a:r>
          </a:p>
          <a:p>
            <a:r>
              <a:rPr lang="en-US" sz="2000" dirty="0">
                <a:solidFill>
                  <a:schemeClr val="bg2"/>
                </a:solidFill>
              </a:rPr>
              <a:t>	A GUI is designed for storing and retrieving of the </a:t>
            </a:r>
            <a:r>
              <a:rPr lang="en-US" sz="2000" dirty="0" smtClean="0">
                <a:solidFill>
                  <a:schemeClr val="bg2"/>
                </a:solidFill>
              </a:rPr>
              <a:t>data to </a:t>
            </a:r>
            <a:r>
              <a:rPr lang="en-US" sz="2000" dirty="0">
                <a:solidFill>
                  <a:schemeClr val="bg2"/>
                </a:solidFill>
              </a:rPr>
              <a:t>	and from the data base.</a:t>
            </a:r>
          </a:p>
          <a:p>
            <a:endParaRPr lang="en-US" sz="2000" dirty="0">
              <a:solidFill>
                <a:schemeClr val="bg2"/>
              </a:solidFill>
            </a:endParaRPr>
          </a:p>
          <a:p>
            <a:endParaRPr lang="en-US" dirty="0"/>
          </a:p>
          <a:p>
            <a:r>
              <a:rPr lang="en-US" dirty="0"/>
              <a:t>Further work:</a:t>
            </a:r>
          </a:p>
          <a:p>
            <a:r>
              <a:rPr lang="en-US" dirty="0"/>
              <a:t>	</a:t>
            </a:r>
          </a:p>
          <a:p>
            <a:r>
              <a:rPr lang="en-US" sz="2000" dirty="0">
                <a:solidFill>
                  <a:schemeClr val="bg2"/>
                </a:solidFill>
              </a:rPr>
              <a:t>	</a:t>
            </a:r>
            <a:r>
              <a:rPr lang="en-US" sz="2000" dirty="0" smtClean="0">
                <a:solidFill>
                  <a:schemeClr val="bg2"/>
                </a:solidFill>
              </a:rPr>
              <a:t>Flexible messages, timestamps and precision.</a:t>
            </a:r>
          </a:p>
          <a:p>
            <a:r>
              <a:rPr lang="en-US" sz="2000" dirty="0">
                <a:solidFill>
                  <a:schemeClr val="bg2"/>
                </a:solidFill>
              </a:rPr>
              <a:t>	</a:t>
            </a:r>
            <a:r>
              <a:rPr lang="en-US" sz="2000" dirty="0" smtClean="0">
                <a:solidFill>
                  <a:schemeClr val="bg2"/>
                </a:solidFill>
              </a:rPr>
              <a:t>Search by time Criteria.</a:t>
            </a:r>
          </a:p>
          <a:p>
            <a:r>
              <a:rPr lang="en-US" sz="2000" dirty="0">
                <a:solidFill>
                  <a:schemeClr val="bg2"/>
                </a:solidFill>
              </a:rPr>
              <a:t>	</a:t>
            </a:r>
            <a:r>
              <a:rPr lang="en-US" sz="2000" dirty="0" smtClean="0">
                <a:solidFill>
                  <a:schemeClr val="bg2"/>
                </a:solidFill>
              </a:rPr>
              <a:t>A web Application for retrieving of values.</a:t>
            </a:r>
          </a:p>
          <a:p>
            <a:r>
              <a:rPr lang="en-US" sz="2000" dirty="0">
                <a:solidFill>
                  <a:schemeClr val="bg2"/>
                </a:solidFill>
              </a:rPr>
              <a:t>	</a:t>
            </a:r>
            <a:endParaRPr lang="en-US" sz="2000" dirty="0" smtClean="0">
              <a:solidFill>
                <a:schemeClr val="bg2"/>
              </a:solidFill>
            </a:endParaRPr>
          </a:p>
          <a:p>
            <a:r>
              <a:rPr lang="en-US" sz="2000" dirty="0">
                <a:solidFill>
                  <a:schemeClr val="bg2"/>
                </a:solidFill>
              </a:rPr>
              <a:t>	</a:t>
            </a:r>
            <a:endParaRPr lang="en-US" sz="2000" dirty="0" smtClean="0">
              <a:solidFill>
                <a:schemeClr val="bg2"/>
              </a:solidFill>
            </a:endParaRPr>
          </a:p>
          <a:p>
            <a:r>
              <a:rPr lang="en-US" sz="2000" dirty="0">
                <a:solidFill>
                  <a:schemeClr val="bg2"/>
                </a:solidFill>
              </a:rPr>
              <a:t>	</a:t>
            </a:r>
            <a:endParaRPr lang="en-US" sz="2000" dirty="0" smtClean="0">
              <a:solidFill>
                <a:schemeClr val="bg2"/>
              </a:solidFill>
            </a:endParaRPr>
          </a:p>
          <a:p>
            <a:r>
              <a:rPr lang="en-US" sz="2000" dirty="0">
                <a:solidFill>
                  <a:schemeClr val="bg2"/>
                </a:solidFill>
              </a:rPr>
              <a:t>	</a:t>
            </a:r>
            <a:r>
              <a:rPr lang="en-US" sz="2000" dirty="0" smtClean="0">
                <a:solidFill>
                  <a:schemeClr val="bg2"/>
                </a:solidFill>
              </a:rPr>
              <a:t> </a:t>
            </a:r>
            <a:endParaRPr lang="en-US" sz="2000" dirty="0">
              <a:solidFill>
                <a:schemeClr val="bg2"/>
              </a:solidFill>
            </a:endParaRPr>
          </a:p>
          <a:p>
            <a:endParaRPr lang="de-DE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>
                <a:ea typeface="+mj-ea"/>
                <a:cs typeface="+mj-cs"/>
              </a:rPr>
              <a:t>Conclusion Database Software</a:t>
            </a:r>
          </a:p>
        </p:txBody>
      </p:sp>
      <p:sp>
        <p:nvSpPr>
          <p:cNvPr id="11" name="TextBox 6"/>
          <p:cNvSpPr txBox="1"/>
          <p:nvPr/>
        </p:nvSpPr>
        <p:spPr>
          <a:xfrm>
            <a:off x="431540" y="2078019"/>
            <a:ext cx="792088" cy="216024"/>
          </a:xfrm>
          <a:prstGeom prst="roundRect">
            <a:avLst>
              <a:gd name="adj" fmla="val 26239"/>
            </a:avLst>
          </a:prstGeom>
          <a:solidFill>
            <a:srgbClr val="008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>
            <a:spAutoFit/>
          </a:bodyPr>
          <a:lstStyle/>
          <a:p>
            <a:pPr>
              <a:defRPr/>
            </a:pPr>
            <a:endParaRPr lang="en-US" dirty="0">
              <a:latin typeface="Verdana" charset="0"/>
              <a:ea typeface="ＭＳ Ｐゴシック" charset="0"/>
            </a:endParaRPr>
          </a:p>
        </p:txBody>
      </p:sp>
      <p:sp>
        <p:nvSpPr>
          <p:cNvPr id="12" name="TextBox 6"/>
          <p:cNvSpPr txBox="1"/>
          <p:nvPr/>
        </p:nvSpPr>
        <p:spPr>
          <a:xfrm>
            <a:off x="431540" y="2409690"/>
            <a:ext cx="792088" cy="216024"/>
          </a:xfrm>
          <a:prstGeom prst="roundRect">
            <a:avLst>
              <a:gd name="adj" fmla="val 26239"/>
            </a:avLst>
          </a:prstGeom>
          <a:solidFill>
            <a:srgbClr val="008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>
            <a:spAutoFit/>
          </a:bodyPr>
          <a:lstStyle/>
          <a:p>
            <a:pPr>
              <a:defRPr/>
            </a:pPr>
            <a:endParaRPr lang="en-US" dirty="0">
              <a:latin typeface="Verdana" charset="0"/>
              <a:ea typeface="ＭＳ Ｐゴシック" charset="0"/>
            </a:endParaRPr>
          </a:p>
        </p:txBody>
      </p:sp>
      <p:sp>
        <p:nvSpPr>
          <p:cNvPr id="13" name="TextBox 6"/>
          <p:cNvSpPr txBox="1"/>
          <p:nvPr/>
        </p:nvSpPr>
        <p:spPr>
          <a:xfrm>
            <a:off x="457229" y="4365104"/>
            <a:ext cx="792088" cy="216024"/>
          </a:xfrm>
          <a:prstGeom prst="roundRect">
            <a:avLst>
              <a:gd name="adj" fmla="val 26239"/>
            </a:avLst>
          </a:prstGeom>
          <a:solidFill>
            <a:srgbClr val="0066FF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>
            <a:spAutoFit/>
          </a:bodyPr>
          <a:lstStyle/>
          <a:p>
            <a:pPr>
              <a:defRPr/>
            </a:pPr>
            <a:endParaRPr lang="en-US" dirty="0">
              <a:latin typeface="Verdana" charset="0"/>
              <a:ea typeface="ＭＳ Ｐゴシック" charset="0"/>
            </a:endParaRPr>
          </a:p>
        </p:txBody>
      </p:sp>
      <p:sp>
        <p:nvSpPr>
          <p:cNvPr id="14" name="TextBox 6"/>
          <p:cNvSpPr txBox="1"/>
          <p:nvPr/>
        </p:nvSpPr>
        <p:spPr>
          <a:xfrm>
            <a:off x="457229" y="4693721"/>
            <a:ext cx="792088" cy="216024"/>
          </a:xfrm>
          <a:prstGeom prst="roundRect">
            <a:avLst>
              <a:gd name="adj" fmla="val 26239"/>
            </a:avLst>
          </a:prstGeom>
          <a:solidFill>
            <a:srgbClr val="0066FF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>
            <a:spAutoFit/>
          </a:bodyPr>
          <a:lstStyle/>
          <a:p>
            <a:pPr>
              <a:defRPr/>
            </a:pPr>
            <a:endParaRPr lang="en-US" dirty="0">
              <a:latin typeface="Verdana" charset="0"/>
              <a:ea typeface="ＭＳ Ｐゴシック" charset="0"/>
            </a:endParaRPr>
          </a:p>
        </p:txBody>
      </p:sp>
      <p:sp>
        <p:nvSpPr>
          <p:cNvPr id="18457" name="Footer Placeholder 3"/>
          <p:cNvSpPr>
            <a:spLocks noGrp="1"/>
          </p:cNvSpPr>
          <p:nvPr>
            <p:ph type="ftr" sz="quarter" idx="10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de-DE" smtClean="0">
                <a:latin typeface="Verdana" pitchFamily="34" charset="0"/>
                <a:ea typeface="MS PGothic" pitchFamily="34" charset="-128"/>
              </a:rPr>
              <a:t/>
            </a:r>
            <a:br>
              <a:rPr lang="de-DE" smtClean="0">
                <a:latin typeface="Verdana" pitchFamily="34" charset="0"/>
                <a:ea typeface="MS PGothic" pitchFamily="34" charset="-128"/>
              </a:rPr>
            </a:br>
            <a:r>
              <a:rPr lang="en-US" smtClean="0">
                <a:latin typeface="Verdana" pitchFamily="34" charset="0"/>
                <a:ea typeface="MS PGothic" pitchFamily="34" charset="-128"/>
              </a:rPr>
              <a:t>Christian Wörz 747833, </a:t>
            </a:r>
            <a:r>
              <a:rPr lang="de-DE" smtClean="0">
                <a:latin typeface="Verdana" pitchFamily="34" charset="0"/>
                <a:ea typeface="MS PGothic" pitchFamily="34" charset="-128"/>
              </a:rPr>
              <a:t>Sanjeev Kumarr Gopal 747763</a:t>
            </a:r>
          </a:p>
          <a:p>
            <a:r>
              <a:rPr lang="en-US" smtClean="0">
                <a:latin typeface="Verdana" pitchFamily="34" charset="0"/>
                <a:ea typeface="MS PGothic" pitchFamily="34" charset="-128"/>
              </a:rPr>
              <a:t> </a:t>
            </a:r>
          </a:p>
        </p:txBody>
      </p:sp>
      <p:sp>
        <p:nvSpPr>
          <p:cNvPr id="18" name="TextBox 6"/>
          <p:cNvSpPr txBox="1"/>
          <p:nvPr/>
        </p:nvSpPr>
        <p:spPr>
          <a:xfrm>
            <a:off x="467544" y="5013176"/>
            <a:ext cx="792088" cy="216024"/>
          </a:xfrm>
          <a:prstGeom prst="roundRect">
            <a:avLst>
              <a:gd name="adj" fmla="val 26239"/>
            </a:avLst>
          </a:prstGeom>
          <a:solidFill>
            <a:srgbClr val="0066FF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>
            <a:spAutoFit/>
          </a:bodyPr>
          <a:lstStyle/>
          <a:p>
            <a:pPr>
              <a:defRPr/>
            </a:pPr>
            <a:endParaRPr lang="en-US" dirty="0">
              <a:latin typeface="Verdana" charset="0"/>
              <a:ea typeface="ＭＳ Ｐゴシック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smtClean="0"/>
          </a:p>
        </p:txBody>
      </p:sp>
      <p:sp>
        <p:nvSpPr>
          <p:cNvPr id="19459" name="Content Placeholder 2"/>
          <p:cNvSpPr>
            <a:spLocks noGrp="1"/>
          </p:cNvSpPr>
          <p:nvPr>
            <p:ph idx="1"/>
          </p:nvPr>
        </p:nvSpPr>
        <p:spPr>
          <a:xfrm>
            <a:off x="0" y="1052513"/>
            <a:ext cx="9144000" cy="5329237"/>
          </a:xfrm>
        </p:spPr>
        <p:txBody>
          <a:bodyPr/>
          <a:lstStyle/>
          <a:p>
            <a:pPr algn="ctr">
              <a:buFont typeface="Verdana" pitchFamily="34" charset="0"/>
              <a:buNone/>
            </a:pPr>
            <a:endParaRPr lang="en-IN" sz="4000" smtClean="0"/>
          </a:p>
          <a:p>
            <a:pPr algn="ctr">
              <a:buFont typeface="Verdana" pitchFamily="34" charset="0"/>
              <a:buNone/>
            </a:pPr>
            <a:endParaRPr lang="en-IN" sz="4000" smtClean="0"/>
          </a:p>
          <a:p>
            <a:pPr algn="ctr">
              <a:buFont typeface="Verdana" pitchFamily="34" charset="0"/>
              <a:buNone/>
            </a:pPr>
            <a:r>
              <a:rPr lang="en-IN" sz="4000" smtClean="0"/>
              <a:t>DEMO</a:t>
            </a:r>
          </a:p>
          <a:p>
            <a:pPr algn="ctr">
              <a:buFont typeface="Verdana" pitchFamily="34" charset="0"/>
              <a:buNone/>
            </a:pPr>
            <a:r>
              <a:rPr lang="en-IN" sz="4000" smtClean="0"/>
              <a:t>Thank You!!!</a:t>
            </a:r>
          </a:p>
        </p:txBody>
      </p:sp>
      <p:sp>
        <p:nvSpPr>
          <p:cNvPr id="19460" name="Footer Placeholder 3"/>
          <p:cNvSpPr>
            <a:spLocks noGrp="1"/>
          </p:cNvSpPr>
          <p:nvPr>
            <p:ph type="ftr" sz="quarter" idx="10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de-DE" smtClean="0">
                <a:latin typeface="Verdana" pitchFamily="34" charset="0"/>
                <a:ea typeface="MS PGothic" pitchFamily="34" charset="-128"/>
              </a:rPr>
              <a:t>Automotive Systems Master (ASM)</a:t>
            </a:r>
            <a:br>
              <a:rPr lang="de-DE" smtClean="0">
                <a:latin typeface="Verdana" pitchFamily="34" charset="0"/>
                <a:ea typeface="MS PGothic" pitchFamily="34" charset="-128"/>
              </a:rPr>
            </a:br>
            <a:r>
              <a:rPr lang="en-US" smtClean="0">
                <a:latin typeface="Verdana" pitchFamily="34" charset="0"/>
                <a:ea typeface="MS PGothic" pitchFamily="34" charset="-128"/>
              </a:rPr>
              <a:t>©2006 N.N., Hochschule Esslingen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>
                <a:ea typeface="+mj-ea"/>
                <a:cs typeface="+mj-cs"/>
              </a:rPr>
              <a:t>Sources</a:t>
            </a:r>
          </a:p>
        </p:txBody>
      </p:sp>
      <p:sp>
        <p:nvSpPr>
          <p:cNvPr id="20483" name="Rectangle 11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80975" y="1268413"/>
            <a:ext cx="8855075" cy="3062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de-DE" sz="1400" b="1"/>
              <a:t>[1] 	</a:t>
            </a:r>
            <a:r>
              <a:rPr lang="es-ES_tradnl" sz="1400" b="1"/>
              <a:t>http://de.farnell.com/atmel/at91rm9200-ek/kit-evaluation-fuer-	at91rm9200/dp/1629536</a:t>
            </a:r>
          </a:p>
          <a:p>
            <a:endParaRPr lang="de-DE" sz="1400" b="1"/>
          </a:p>
          <a:p>
            <a:r>
              <a:rPr lang="de-DE" sz="1400" b="1"/>
              <a:t>[2] 	</a:t>
            </a:r>
            <a:r>
              <a:rPr lang="nl-NL" sz="1400" b="1"/>
              <a:t>http://www.alldatasheet.com/datasheet-pdf/pdf/412638/SHARP/	GP2Y0D02YK0F.html</a:t>
            </a:r>
          </a:p>
          <a:p>
            <a:endParaRPr lang="nl-NL" sz="1400" b="1"/>
          </a:p>
          <a:p>
            <a:r>
              <a:rPr lang="nl-NL" sz="1400" b="1"/>
              <a:t>[3]	</a:t>
            </a:r>
            <a:r>
              <a:rPr lang="en-US" sz="1400" b="1"/>
              <a:t>http://image.ec21.com/image/arm97/oimg_GC01721389_CA01721724/	AT91RM9200_Development_Board.jpg</a:t>
            </a:r>
          </a:p>
          <a:p>
            <a:r>
              <a:rPr lang="de-DE" sz="1400" b="1"/>
              <a:t/>
            </a:r>
            <a:br>
              <a:rPr lang="de-DE" sz="1400" b="1"/>
            </a:br>
            <a:r>
              <a:rPr lang="de-DE" sz="1400" b="1"/>
              <a:t>[4]	</a:t>
            </a:r>
            <a:r>
              <a:rPr lang="en-US" sz="1400" b="1"/>
              <a:t>http://wiki.ntb.ch/infoportal/_media/embedded_systems/abatron_bdi/	bdi2000.jpg</a:t>
            </a:r>
            <a:endParaRPr lang="de-DE" sz="1400" b="1"/>
          </a:p>
          <a:p>
            <a:endParaRPr lang="de-DE" sz="1400" b="1"/>
          </a:p>
          <a:p>
            <a:endParaRPr lang="de-DE" sz="1400" b="1"/>
          </a:p>
          <a:p>
            <a:endParaRPr lang="de-DE" sz="1100"/>
          </a:p>
        </p:txBody>
      </p:sp>
      <p:sp>
        <p:nvSpPr>
          <p:cNvPr id="20484" name="Footer Placeholder 3"/>
          <p:cNvSpPr>
            <a:spLocks noGrp="1"/>
          </p:cNvSpPr>
          <p:nvPr>
            <p:ph type="ftr" sz="quarter" idx="10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de-DE" smtClean="0">
                <a:latin typeface="Verdana" pitchFamily="34" charset="0"/>
                <a:ea typeface="MS PGothic" pitchFamily="34" charset="-128"/>
              </a:rPr>
              <a:t/>
            </a:r>
            <a:br>
              <a:rPr lang="de-DE" smtClean="0">
                <a:latin typeface="Verdana" pitchFamily="34" charset="0"/>
                <a:ea typeface="MS PGothic" pitchFamily="34" charset="-128"/>
              </a:rPr>
            </a:br>
            <a:r>
              <a:rPr lang="en-US" smtClean="0">
                <a:latin typeface="Verdana" pitchFamily="34" charset="0"/>
                <a:ea typeface="MS PGothic" pitchFamily="34" charset="-128"/>
              </a:rPr>
              <a:t>Christian Wörz 747833, </a:t>
            </a:r>
            <a:r>
              <a:rPr lang="de-DE" smtClean="0">
                <a:latin typeface="Verdana" pitchFamily="34" charset="0"/>
                <a:ea typeface="MS PGothic" pitchFamily="34" charset="-128"/>
              </a:rPr>
              <a:t>Sanjeev Kumarr Gopal 747763</a:t>
            </a:r>
          </a:p>
          <a:p>
            <a:r>
              <a:rPr lang="en-US" smtClean="0">
                <a:latin typeface="Verdana" pitchFamily="34" charset="0"/>
                <a:ea typeface="MS PGothic" pitchFamily="34" charset="-128"/>
              </a:rPr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de-DE" dirty="0" smtClean="0">
                <a:ea typeface="+mj-ea"/>
                <a:cs typeface="+mj-cs"/>
              </a:rPr>
              <a:t>Task </a:t>
            </a:r>
            <a:r>
              <a:rPr lang="en-GB" dirty="0" smtClean="0">
                <a:ea typeface="+mj-ea"/>
                <a:cs typeface="+mj-cs"/>
              </a:rPr>
              <a:t>description</a:t>
            </a:r>
          </a:p>
        </p:txBody>
      </p:sp>
      <p:sp>
        <p:nvSpPr>
          <p:cNvPr id="18434" name="Textfeld 17"/>
          <p:cNvSpPr txBox="1">
            <a:spLocks noChangeArrowheads="1"/>
          </p:cNvSpPr>
          <p:nvPr/>
        </p:nvSpPr>
        <p:spPr bwMode="auto">
          <a:xfrm>
            <a:off x="409575" y="1262063"/>
            <a:ext cx="8397875" cy="4770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000">
                <a:solidFill>
                  <a:schemeClr val="bg2"/>
                </a:solidFill>
              </a:rPr>
              <a:t>	On chip interrupt latency measurement</a:t>
            </a:r>
          </a:p>
          <a:p>
            <a:endParaRPr lang="en-US" sz="2000">
              <a:solidFill>
                <a:schemeClr val="bg2"/>
              </a:solidFill>
            </a:endParaRPr>
          </a:p>
          <a:p>
            <a:r>
              <a:rPr lang="en-US" sz="2000">
                <a:solidFill>
                  <a:schemeClr val="bg2"/>
                </a:solidFill>
              </a:rPr>
              <a:t>	Provide timestamp and metered result</a:t>
            </a:r>
          </a:p>
          <a:p>
            <a:endParaRPr lang="en-US" sz="2000">
              <a:solidFill>
                <a:schemeClr val="bg2"/>
              </a:solidFill>
            </a:endParaRPr>
          </a:p>
          <a:p>
            <a:r>
              <a:rPr lang="en-US" sz="2000">
                <a:solidFill>
                  <a:schemeClr val="bg2"/>
                </a:solidFill>
              </a:rPr>
              <a:t>	Compensation / correction of the result</a:t>
            </a:r>
          </a:p>
          <a:p>
            <a:r>
              <a:rPr lang="en-US" sz="2000">
                <a:solidFill>
                  <a:schemeClr val="bg2"/>
                </a:solidFill>
              </a:rPr>
              <a:t> </a:t>
            </a:r>
          </a:p>
          <a:p>
            <a:r>
              <a:rPr lang="en-US" sz="2000">
                <a:solidFill>
                  <a:schemeClr val="bg2"/>
                </a:solidFill>
              </a:rPr>
              <a:t>	Transmit the values to a computer</a:t>
            </a:r>
          </a:p>
          <a:p>
            <a:endParaRPr lang="en-US" sz="2000">
              <a:solidFill>
                <a:schemeClr val="bg2"/>
              </a:solidFill>
            </a:endParaRPr>
          </a:p>
          <a:p>
            <a:r>
              <a:rPr lang="en-US" sz="2000">
                <a:solidFill>
                  <a:schemeClr val="bg2"/>
                </a:solidFill>
              </a:rPr>
              <a:t>	Store values in a database</a:t>
            </a:r>
          </a:p>
          <a:p>
            <a:endParaRPr lang="en-US" sz="2000">
              <a:solidFill>
                <a:schemeClr val="bg2"/>
              </a:solidFill>
            </a:endParaRPr>
          </a:p>
          <a:p>
            <a:r>
              <a:rPr lang="en-US" sz="2000">
                <a:solidFill>
                  <a:schemeClr val="bg2"/>
                </a:solidFill>
              </a:rPr>
              <a:t>	Implement queries, (WCET, time range) </a:t>
            </a:r>
          </a:p>
          <a:p>
            <a:endParaRPr lang="en-US" sz="2000">
              <a:solidFill>
                <a:schemeClr val="bg2"/>
              </a:solidFill>
            </a:endParaRPr>
          </a:p>
          <a:p>
            <a:endParaRPr lang="en-US" sz="2000">
              <a:solidFill>
                <a:schemeClr val="bg2"/>
              </a:solidFill>
            </a:endParaRPr>
          </a:p>
          <a:p>
            <a:endParaRPr lang="en-US" sz="2000">
              <a:solidFill>
                <a:schemeClr val="bg2"/>
              </a:solidFill>
            </a:endParaRPr>
          </a:p>
          <a:p>
            <a:endParaRPr lang="de-DE"/>
          </a:p>
        </p:txBody>
      </p:sp>
      <p:sp>
        <p:nvSpPr>
          <p:cNvPr id="7" name="TextBox 6"/>
          <p:cNvSpPr txBox="1"/>
          <p:nvPr/>
        </p:nvSpPr>
        <p:spPr>
          <a:xfrm>
            <a:off x="446031" y="1347759"/>
            <a:ext cx="792088" cy="216024"/>
          </a:xfrm>
          <a:prstGeom prst="roundRect">
            <a:avLst>
              <a:gd name="adj" fmla="val 26239"/>
            </a:avLst>
          </a:prstGeom>
          <a:solidFill>
            <a:srgbClr val="008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>
            <a:spAutoFit/>
          </a:bodyPr>
          <a:lstStyle/>
          <a:p>
            <a:pPr>
              <a:defRPr/>
            </a:pPr>
            <a:endParaRPr lang="en-US" dirty="0">
              <a:latin typeface="Verdana" charset="0"/>
              <a:ea typeface="ＭＳ Ｐゴシック" charset="0"/>
            </a:endParaRPr>
          </a:p>
        </p:txBody>
      </p:sp>
      <p:sp>
        <p:nvSpPr>
          <p:cNvPr id="13" name="TextBox 6"/>
          <p:cNvSpPr txBox="1"/>
          <p:nvPr/>
        </p:nvSpPr>
        <p:spPr>
          <a:xfrm>
            <a:off x="446031" y="1968480"/>
            <a:ext cx="792088" cy="216024"/>
          </a:xfrm>
          <a:prstGeom prst="roundRect">
            <a:avLst>
              <a:gd name="adj" fmla="val 26239"/>
            </a:avLst>
          </a:prstGeom>
          <a:solidFill>
            <a:srgbClr val="008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>
            <a:spAutoFit/>
          </a:bodyPr>
          <a:lstStyle/>
          <a:p>
            <a:pPr>
              <a:defRPr/>
            </a:pPr>
            <a:endParaRPr lang="en-US" dirty="0">
              <a:latin typeface="Verdana" charset="0"/>
              <a:ea typeface="ＭＳ Ｐゴシック" charset="0"/>
            </a:endParaRPr>
          </a:p>
        </p:txBody>
      </p:sp>
      <p:sp>
        <p:nvSpPr>
          <p:cNvPr id="14" name="TextBox 6"/>
          <p:cNvSpPr txBox="1"/>
          <p:nvPr/>
        </p:nvSpPr>
        <p:spPr>
          <a:xfrm>
            <a:off x="433067" y="2583414"/>
            <a:ext cx="792088" cy="216024"/>
          </a:xfrm>
          <a:prstGeom prst="roundRect">
            <a:avLst>
              <a:gd name="adj" fmla="val 26239"/>
            </a:avLst>
          </a:prstGeom>
          <a:solidFill>
            <a:srgbClr val="008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>
            <a:spAutoFit/>
          </a:bodyPr>
          <a:lstStyle/>
          <a:p>
            <a:pPr>
              <a:defRPr/>
            </a:pPr>
            <a:endParaRPr lang="en-US" dirty="0">
              <a:latin typeface="Verdana" charset="0"/>
              <a:ea typeface="ＭＳ Ｐゴシック" charset="0"/>
            </a:endParaRPr>
          </a:p>
        </p:txBody>
      </p:sp>
      <p:sp>
        <p:nvSpPr>
          <p:cNvPr id="15" name="TextBox 6"/>
          <p:cNvSpPr txBox="1"/>
          <p:nvPr/>
        </p:nvSpPr>
        <p:spPr>
          <a:xfrm>
            <a:off x="433067" y="3193014"/>
            <a:ext cx="792088" cy="216024"/>
          </a:xfrm>
          <a:prstGeom prst="roundRect">
            <a:avLst>
              <a:gd name="adj" fmla="val 26239"/>
            </a:avLst>
          </a:prstGeom>
          <a:solidFill>
            <a:srgbClr val="008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>
            <a:spAutoFit/>
          </a:bodyPr>
          <a:lstStyle/>
          <a:p>
            <a:pPr>
              <a:defRPr/>
            </a:pPr>
            <a:endParaRPr lang="en-US" dirty="0">
              <a:latin typeface="Verdana" charset="0"/>
              <a:ea typeface="ＭＳ Ｐゴシック" charset="0"/>
            </a:endParaRPr>
          </a:p>
        </p:txBody>
      </p:sp>
      <p:sp>
        <p:nvSpPr>
          <p:cNvPr id="16" name="TextBox 6"/>
          <p:cNvSpPr txBox="1"/>
          <p:nvPr/>
        </p:nvSpPr>
        <p:spPr>
          <a:xfrm>
            <a:off x="420716" y="3797184"/>
            <a:ext cx="792088" cy="216024"/>
          </a:xfrm>
          <a:prstGeom prst="roundRect">
            <a:avLst>
              <a:gd name="adj" fmla="val 26239"/>
            </a:avLst>
          </a:prstGeom>
          <a:solidFill>
            <a:srgbClr val="008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>
            <a:spAutoFit/>
          </a:bodyPr>
          <a:lstStyle/>
          <a:p>
            <a:pPr>
              <a:defRPr/>
            </a:pPr>
            <a:endParaRPr lang="en-US" dirty="0">
              <a:latin typeface="Verdana" charset="0"/>
              <a:ea typeface="ＭＳ Ｐゴシック" charset="0"/>
            </a:endParaRPr>
          </a:p>
        </p:txBody>
      </p:sp>
      <p:sp>
        <p:nvSpPr>
          <p:cNvPr id="17" name="TextBox 6"/>
          <p:cNvSpPr txBox="1"/>
          <p:nvPr/>
        </p:nvSpPr>
        <p:spPr>
          <a:xfrm>
            <a:off x="420716" y="4414851"/>
            <a:ext cx="792088" cy="216024"/>
          </a:xfrm>
          <a:prstGeom prst="roundRect">
            <a:avLst>
              <a:gd name="adj" fmla="val 26239"/>
            </a:avLst>
          </a:prstGeom>
          <a:solidFill>
            <a:srgbClr val="008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>
            <a:spAutoFit/>
          </a:bodyPr>
          <a:lstStyle/>
          <a:p>
            <a:pPr>
              <a:defRPr/>
            </a:pPr>
            <a:endParaRPr lang="en-US" dirty="0">
              <a:latin typeface="Verdana" charset="0"/>
              <a:ea typeface="ＭＳ Ｐゴシック" charset="0"/>
            </a:endParaRPr>
          </a:p>
        </p:txBody>
      </p:sp>
      <p:sp>
        <p:nvSpPr>
          <p:cNvPr id="18453" name="Footer Placeholder 3"/>
          <p:cNvSpPr>
            <a:spLocks noGrp="1"/>
          </p:cNvSpPr>
          <p:nvPr>
            <p:ph type="ftr" sz="quarter" idx="10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de-DE" smtClean="0">
                <a:latin typeface="Verdana" pitchFamily="34" charset="0"/>
                <a:ea typeface="MS PGothic" pitchFamily="34" charset="-128"/>
              </a:rPr>
              <a:t/>
            </a:r>
            <a:br>
              <a:rPr lang="de-DE" smtClean="0">
                <a:latin typeface="Verdana" pitchFamily="34" charset="0"/>
                <a:ea typeface="MS PGothic" pitchFamily="34" charset="-128"/>
              </a:rPr>
            </a:br>
            <a:r>
              <a:rPr lang="en-US" smtClean="0">
                <a:latin typeface="Verdana" pitchFamily="34" charset="0"/>
                <a:ea typeface="MS PGothic" pitchFamily="34" charset="-128"/>
              </a:rPr>
              <a:t>Christian Wörz 747833, </a:t>
            </a:r>
            <a:r>
              <a:rPr lang="de-DE" smtClean="0">
                <a:latin typeface="Verdana" pitchFamily="34" charset="0"/>
                <a:ea typeface="MS PGothic" pitchFamily="34" charset="-128"/>
              </a:rPr>
              <a:t>Sanjeev Kumarr Gopal 747763</a:t>
            </a:r>
          </a:p>
          <a:p>
            <a:r>
              <a:rPr lang="en-US" smtClean="0">
                <a:latin typeface="Verdana" pitchFamily="34" charset="0"/>
                <a:ea typeface="MS PGothic" pitchFamily="34" charset="-128"/>
              </a:rPr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>
                <a:ea typeface="+mj-ea"/>
                <a:cs typeface="+mj-cs"/>
              </a:rPr>
              <a:t>The Chip</a:t>
            </a:r>
          </a:p>
        </p:txBody>
      </p:sp>
      <p:pic>
        <p:nvPicPr>
          <p:cNvPr id="19458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08738" y="1052513"/>
            <a:ext cx="2397125" cy="2170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459" name="Textfeld 15"/>
          <p:cNvSpPr txBox="1">
            <a:spLocks noChangeArrowheads="1"/>
          </p:cNvSpPr>
          <p:nvPr/>
        </p:nvSpPr>
        <p:spPr bwMode="auto">
          <a:xfrm>
            <a:off x="396875" y="3789363"/>
            <a:ext cx="8496300" cy="212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Advanced Interrupt Controller (AIC):</a:t>
            </a:r>
          </a:p>
          <a:p>
            <a:r>
              <a:rPr lang="en-US" sz="2000"/>
              <a:t> </a:t>
            </a:r>
          </a:p>
          <a:p>
            <a:r>
              <a:rPr lang="en-US" sz="2000">
                <a:solidFill>
                  <a:schemeClr val="bg2"/>
                </a:solidFill>
              </a:rPr>
              <a:t>	8 priority interrupt level (nested interrupts)</a:t>
            </a:r>
          </a:p>
          <a:p>
            <a:r>
              <a:rPr lang="en-US" sz="2000">
                <a:solidFill>
                  <a:schemeClr val="bg2"/>
                </a:solidFill>
              </a:rPr>
              <a:t>	Fast interrupt, including banked registers</a:t>
            </a:r>
          </a:p>
          <a:p>
            <a:r>
              <a:rPr lang="en-US" sz="2000">
                <a:solidFill>
                  <a:schemeClr val="bg2"/>
                </a:solidFill>
              </a:rPr>
              <a:t>	Flexible configuration and interrupt vectoring</a:t>
            </a:r>
          </a:p>
          <a:p>
            <a:endParaRPr lang="de-DE"/>
          </a:p>
        </p:txBody>
      </p:sp>
      <p:sp>
        <p:nvSpPr>
          <p:cNvPr id="7" name="TextBox 6"/>
          <p:cNvSpPr txBox="1"/>
          <p:nvPr/>
        </p:nvSpPr>
        <p:spPr>
          <a:xfrm>
            <a:off x="457229" y="4536540"/>
            <a:ext cx="792088" cy="216024"/>
          </a:xfrm>
          <a:prstGeom prst="roundRect">
            <a:avLst>
              <a:gd name="adj" fmla="val 26239"/>
            </a:avLst>
          </a:prstGeom>
          <a:solidFill>
            <a:srgbClr val="0066FF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>
            <a:spAutoFit/>
          </a:bodyPr>
          <a:lstStyle/>
          <a:p>
            <a:pPr>
              <a:defRPr/>
            </a:pPr>
            <a:endParaRPr lang="en-US" dirty="0">
              <a:latin typeface="Verdana" charset="0"/>
              <a:ea typeface="ＭＳ Ｐゴシック" charset="0"/>
            </a:endParaRPr>
          </a:p>
        </p:txBody>
      </p:sp>
      <p:sp>
        <p:nvSpPr>
          <p:cNvPr id="8" name="TextBox 6"/>
          <p:cNvSpPr txBox="1"/>
          <p:nvPr/>
        </p:nvSpPr>
        <p:spPr>
          <a:xfrm>
            <a:off x="457229" y="4865157"/>
            <a:ext cx="792088" cy="216024"/>
          </a:xfrm>
          <a:prstGeom prst="roundRect">
            <a:avLst>
              <a:gd name="adj" fmla="val 26239"/>
            </a:avLst>
          </a:prstGeom>
          <a:solidFill>
            <a:srgbClr val="0066FF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>
            <a:spAutoFit/>
          </a:bodyPr>
          <a:lstStyle/>
          <a:p>
            <a:pPr>
              <a:defRPr/>
            </a:pPr>
            <a:endParaRPr lang="en-US" dirty="0">
              <a:latin typeface="Verdana" charset="0"/>
              <a:ea typeface="ＭＳ Ｐゴシック" charset="0"/>
            </a:endParaRPr>
          </a:p>
        </p:txBody>
      </p:sp>
      <p:sp>
        <p:nvSpPr>
          <p:cNvPr id="9" name="TextBox 6"/>
          <p:cNvSpPr txBox="1"/>
          <p:nvPr/>
        </p:nvSpPr>
        <p:spPr>
          <a:xfrm>
            <a:off x="457229" y="5193774"/>
            <a:ext cx="792088" cy="216024"/>
          </a:xfrm>
          <a:prstGeom prst="roundRect">
            <a:avLst>
              <a:gd name="adj" fmla="val 26239"/>
            </a:avLst>
          </a:prstGeom>
          <a:solidFill>
            <a:srgbClr val="0066FF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>
            <a:spAutoFit/>
          </a:bodyPr>
          <a:lstStyle/>
          <a:p>
            <a:pPr>
              <a:defRPr/>
            </a:pPr>
            <a:endParaRPr lang="en-US" dirty="0">
              <a:latin typeface="Verdana" charset="0"/>
              <a:ea typeface="ＭＳ Ｐゴシック" charset="0"/>
            </a:endParaRPr>
          </a:p>
        </p:txBody>
      </p:sp>
      <p:sp>
        <p:nvSpPr>
          <p:cNvPr id="19469" name="Textfeld 15"/>
          <p:cNvSpPr txBox="1">
            <a:spLocks noChangeArrowheads="1"/>
          </p:cNvSpPr>
          <p:nvPr/>
        </p:nvSpPr>
        <p:spPr bwMode="auto">
          <a:xfrm>
            <a:off x="409575" y="1319213"/>
            <a:ext cx="8496300" cy="2000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ATMEL AT91RM9200:</a:t>
            </a:r>
          </a:p>
          <a:p>
            <a:r>
              <a:rPr lang="en-US" sz="2000">
                <a:solidFill>
                  <a:schemeClr val="bg2"/>
                </a:solidFill>
              </a:rPr>
              <a:t>	</a:t>
            </a:r>
          </a:p>
          <a:p>
            <a:r>
              <a:rPr lang="en-US" sz="2000">
                <a:solidFill>
                  <a:schemeClr val="bg2"/>
                </a:solidFill>
              </a:rPr>
              <a:t>	ARM9 32Bit controller</a:t>
            </a:r>
          </a:p>
          <a:p>
            <a:r>
              <a:rPr lang="en-US" sz="2000">
                <a:solidFill>
                  <a:schemeClr val="bg2"/>
                </a:solidFill>
              </a:rPr>
              <a:t>	&gt;1MIPS per MHz</a:t>
            </a:r>
          </a:p>
          <a:p>
            <a:r>
              <a:rPr lang="en-US" sz="2000">
                <a:solidFill>
                  <a:schemeClr val="bg2"/>
                </a:solidFill>
              </a:rPr>
              <a:t>	RTC, PMC, USB, Ethernet, ..</a:t>
            </a:r>
          </a:p>
          <a:p>
            <a:r>
              <a:rPr lang="en-US" sz="2000">
                <a:solidFill>
                  <a:schemeClr val="bg2"/>
                </a:solidFill>
              </a:rPr>
              <a:t>	16 Register + CPSR</a:t>
            </a:r>
          </a:p>
        </p:txBody>
      </p:sp>
      <p:sp>
        <p:nvSpPr>
          <p:cNvPr id="11" name="TextBox 6"/>
          <p:cNvSpPr txBox="1"/>
          <p:nvPr/>
        </p:nvSpPr>
        <p:spPr>
          <a:xfrm>
            <a:off x="467544" y="2060848"/>
            <a:ext cx="792088" cy="216024"/>
          </a:xfrm>
          <a:prstGeom prst="roundRect">
            <a:avLst>
              <a:gd name="adj" fmla="val 26239"/>
            </a:avLst>
          </a:prstGeom>
          <a:solidFill>
            <a:srgbClr val="008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>
            <a:spAutoFit/>
          </a:bodyPr>
          <a:lstStyle/>
          <a:p>
            <a:pPr>
              <a:defRPr/>
            </a:pPr>
            <a:endParaRPr lang="en-US" dirty="0">
              <a:latin typeface="Verdana" charset="0"/>
              <a:ea typeface="ＭＳ Ｐゴシック" charset="0"/>
            </a:endParaRPr>
          </a:p>
        </p:txBody>
      </p:sp>
      <p:sp>
        <p:nvSpPr>
          <p:cNvPr id="12" name="TextBox 6"/>
          <p:cNvSpPr txBox="1"/>
          <p:nvPr/>
        </p:nvSpPr>
        <p:spPr>
          <a:xfrm>
            <a:off x="467544" y="2384884"/>
            <a:ext cx="792088" cy="216024"/>
          </a:xfrm>
          <a:prstGeom prst="roundRect">
            <a:avLst>
              <a:gd name="adj" fmla="val 26239"/>
            </a:avLst>
          </a:prstGeom>
          <a:solidFill>
            <a:srgbClr val="008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>
            <a:spAutoFit/>
          </a:bodyPr>
          <a:lstStyle/>
          <a:p>
            <a:pPr>
              <a:defRPr/>
            </a:pPr>
            <a:endParaRPr lang="en-US" dirty="0">
              <a:latin typeface="Verdana" charset="0"/>
              <a:ea typeface="ＭＳ Ｐゴシック" charset="0"/>
            </a:endParaRPr>
          </a:p>
        </p:txBody>
      </p:sp>
      <p:sp>
        <p:nvSpPr>
          <p:cNvPr id="13" name="TextBox 6"/>
          <p:cNvSpPr txBox="1"/>
          <p:nvPr/>
        </p:nvSpPr>
        <p:spPr>
          <a:xfrm>
            <a:off x="467544" y="2708920"/>
            <a:ext cx="792088" cy="216024"/>
          </a:xfrm>
          <a:prstGeom prst="roundRect">
            <a:avLst>
              <a:gd name="adj" fmla="val 26239"/>
            </a:avLst>
          </a:prstGeom>
          <a:solidFill>
            <a:srgbClr val="008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>
            <a:spAutoFit/>
          </a:bodyPr>
          <a:lstStyle/>
          <a:p>
            <a:pPr>
              <a:defRPr/>
            </a:pPr>
            <a:endParaRPr lang="en-US" dirty="0">
              <a:latin typeface="Verdana" charset="0"/>
              <a:ea typeface="ＭＳ Ｐゴシック" charset="0"/>
            </a:endParaRPr>
          </a:p>
        </p:txBody>
      </p:sp>
      <p:sp>
        <p:nvSpPr>
          <p:cNvPr id="14" name="TextBox 6"/>
          <p:cNvSpPr txBox="1"/>
          <p:nvPr/>
        </p:nvSpPr>
        <p:spPr>
          <a:xfrm>
            <a:off x="467544" y="3032956"/>
            <a:ext cx="792088" cy="216024"/>
          </a:xfrm>
          <a:prstGeom prst="roundRect">
            <a:avLst>
              <a:gd name="adj" fmla="val 26239"/>
            </a:avLst>
          </a:prstGeom>
          <a:solidFill>
            <a:srgbClr val="008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>
            <a:spAutoFit/>
          </a:bodyPr>
          <a:lstStyle/>
          <a:p>
            <a:pPr>
              <a:defRPr/>
            </a:pPr>
            <a:endParaRPr lang="en-US" dirty="0">
              <a:latin typeface="Verdana" charset="0"/>
              <a:ea typeface="ＭＳ Ｐゴシック" charset="0"/>
            </a:endParaRPr>
          </a:p>
        </p:txBody>
      </p:sp>
      <p:sp>
        <p:nvSpPr>
          <p:cNvPr id="19482" name="Rectangle 11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8388350" y="3125788"/>
            <a:ext cx="827088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de-DE" sz="1000" b="1"/>
              <a:t>[1]</a:t>
            </a:r>
            <a:endParaRPr lang="de-DE" sz="1000"/>
          </a:p>
        </p:txBody>
      </p:sp>
      <p:sp>
        <p:nvSpPr>
          <p:cNvPr id="19483" name="Footer Placeholder 3"/>
          <p:cNvSpPr>
            <a:spLocks noGrp="1"/>
          </p:cNvSpPr>
          <p:nvPr>
            <p:ph type="ftr" sz="quarter" idx="10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de-DE" smtClean="0">
                <a:latin typeface="Verdana" pitchFamily="34" charset="0"/>
                <a:ea typeface="MS PGothic" pitchFamily="34" charset="-128"/>
              </a:rPr>
              <a:t/>
            </a:r>
            <a:br>
              <a:rPr lang="de-DE" smtClean="0">
                <a:latin typeface="Verdana" pitchFamily="34" charset="0"/>
                <a:ea typeface="MS PGothic" pitchFamily="34" charset="-128"/>
              </a:rPr>
            </a:br>
            <a:r>
              <a:rPr lang="en-US" smtClean="0">
                <a:latin typeface="Verdana" pitchFamily="34" charset="0"/>
                <a:ea typeface="MS PGothic" pitchFamily="34" charset="-128"/>
              </a:rPr>
              <a:t>Christian Wörz 747833, </a:t>
            </a:r>
            <a:r>
              <a:rPr lang="de-DE" smtClean="0">
                <a:latin typeface="Verdana" pitchFamily="34" charset="0"/>
                <a:ea typeface="MS PGothic" pitchFamily="34" charset="-128"/>
              </a:rPr>
              <a:t>Sanjeev Kumarr Gopal 747763</a:t>
            </a:r>
          </a:p>
          <a:p>
            <a:r>
              <a:rPr lang="en-US" smtClean="0">
                <a:latin typeface="Verdana" pitchFamily="34" charset="0"/>
                <a:ea typeface="MS PGothic" pitchFamily="34" charset="-128"/>
              </a:rPr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>
                <a:ea typeface="+mj-ea"/>
                <a:cs typeface="+mj-cs"/>
              </a:rPr>
              <a:t>System Overview</a:t>
            </a:r>
          </a:p>
        </p:txBody>
      </p:sp>
      <p:pic>
        <p:nvPicPr>
          <p:cNvPr id="20482" name="Picture 4" descr="overview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98488" y="1862138"/>
            <a:ext cx="7358062" cy="4014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483" name="Rectangle 11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7634288" y="5702300"/>
            <a:ext cx="825500" cy="247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de-DE" sz="1000" b="1"/>
              <a:t>[2,3,4]</a:t>
            </a:r>
            <a:endParaRPr lang="de-DE" sz="1000"/>
          </a:p>
        </p:txBody>
      </p:sp>
      <p:sp>
        <p:nvSpPr>
          <p:cNvPr id="20484" name="Footer Placeholder 3"/>
          <p:cNvSpPr>
            <a:spLocks noGrp="1"/>
          </p:cNvSpPr>
          <p:nvPr>
            <p:ph type="ftr" sz="quarter" idx="10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de-DE" smtClean="0">
                <a:latin typeface="Verdana" pitchFamily="34" charset="0"/>
                <a:ea typeface="MS PGothic" pitchFamily="34" charset="-128"/>
              </a:rPr>
              <a:t/>
            </a:r>
            <a:br>
              <a:rPr lang="de-DE" smtClean="0">
                <a:latin typeface="Verdana" pitchFamily="34" charset="0"/>
                <a:ea typeface="MS PGothic" pitchFamily="34" charset="-128"/>
              </a:rPr>
            </a:br>
            <a:r>
              <a:rPr lang="en-US" smtClean="0">
                <a:latin typeface="Verdana" pitchFamily="34" charset="0"/>
                <a:ea typeface="MS PGothic" pitchFamily="34" charset="-128"/>
              </a:rPr>
              <a:t>Christian Wörz 747833, </a:t>
            </a:r>
            <a:r>
              <a:rPr lang="de-DE" smtClean="0">
                <a:latin typeface="Verdana" pitchFamily="34" charset="0"/>
                <a:ea typeface="MS PGothic" pitchFamily="34" charset="-128"/>
              </a:rPr>
              <a:t>Sanjeev Kumarr Gopal 747763</a:t>
            </a:r>
          </a:p>
          <a:p>
            <a:r>
              <a:rPr lang="en-US" smtClean="0">
                <a:latin typeface="Verdana" pitchFamily="34" charset="0"/>
                <a:ea typeface="MS PGothic" pitchFamily="34" charset="-128"/>
              </a:rPr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>
                <a:ea typeface="+mj-ea"/>
                <a:cs typeface="+mj-cs"/>
              </a:rPr>
              <a:t>Hardware Abstraction Layer</a:t>
            </a:r>
          </a:p>
        </p:txBody>
      </p:sp>
      <p:pic>
        <p:nvPicPr>
          <p:cNvPr id="21506" name="Picture 2" descr="hal.tiff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68313" y="1376363"/>
            <a:ext cx="8388350" cy="2316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507" name="Textfeld 15"/>
          <p:cNvSpPr txBox="1">
            <a:spLocks noChangeArrowheads="1"/>
          </p:cNvSpPr>
          <p:nvPr/>
        </p:nvSpPr>
        <p:spPr bwMode="auto">
          <a:xfrm>
            <a:off x="396875" y="3644900"/>
            <a:ext cx="8496300" cy="1754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en-US" sz="2000"/>
          </a:p>
          <a:p>
            <a:r>
              <a:rPr lang="en-US"/>
              <a:t>	</a:t>
            </a:r>
            <a:r>
              <a:rPr lang="en-US" sz="2000">
                <a:solidFill>
                  <a:schemeClr val="bg2"/>
                </a:solidFill>
              </a:rPr>
              <a:t>Application independent of the hardware</a:t>
            </a:r>
          </a:p>
          <a:p>
            <a:r>
              <a:rPr lang="en-US" sz="2000">
                <a:solidFill>
                  <a:schemeClr val="bg2"/>
                </a:solidFill>
              </a:rPr>
              <a:t>	Layering -&gt; Information hiding</a:t>
            </a:r>
          </a:p>
          <a:p>
            <a:r>
              <a:rPr lang="en-US" sz="2000">
                <a:solidFill>
                  <a:schemeClr val="bg2"/>
                </a:solidFill>
              </a:rPr>
              <a:t>	Limited by realtime constraints</a:t>
            </a:r>
          </a:p>
          <a:p>
            <a:endParaRPr lang="de-DE"/>
          </a:p>
        </p:txBody>
      </p:sp>
      <p:sp>
        <p:nvSpPr>
          <p:cNvPr id="9" name="TextBox 6"/>
          <p:cNvSpPr txBox="1"/>
          <p:nvPr/>
        </p:nvSpPr>
        <p:spPr>
          <a:xfrm>
            <a:off x="457229" y="4089288"/>
            <a:ext cx="792088" cy="216024"/>
          </a:xfrm>
          <a:prstGeom prst="roundRect">
            <a:avLst>
              <a:gd name="adj" fmla="val 26239"/>
            </a:avLst>
          </a:prstGeom>
          <a:solidFill>
            <a:srgbClr val="0066FF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>
            <a:spAutoFit/>
          </a:bodyPr>
          <a:lstStyle/>
          <a:p>
            <a:pPr>
              <a:defRPr/>
            </a:pPr>
            <a:endParaRPr lang="en-US" dirty="0">
              <a:latin typeface="Verdana" charset="0"/>
              <a:ea typeface="ＭＳ Ｐゴシック" charset="0"/>
            </a:endParaRPr>
          </a:p>
        </p:txBody>
      </p:sp>
      <p:sp>
        <p:nvSpPr>
          <p:cNvPr id="10" name="TextBox 6"/>
          <p:cNvSpPr txBox="1"/>
          <p:nvPr/>
        </p:nvSpPr>
        <p:spPr>
          <a:xfrm>
            <a:off x="457229" y="4417905"/>
            <a:ext cx="792088" cy="216024"/>
          </a:xfrm>
          <a:prstGeom prst="roundRect">
            <a:avLst>
              <a:gd name="adj" fmla="val 26239"/>
            </a:avLst>
          </a:prstGeom>
          <a:solidFill>
            <a:srgbClr val="0066FF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>
            <a:spAutoFit/>
          </a:bodyPr>
          <a:lstStyle/>
          <a:p>
            <a:pPr>
              <a:defRPr/>
            </a:pPr>
            <a:endParaRPr lang="en-US" dirty="0">
              <a:latin typeface="Verdana" charset="0"/>
              <a:ea typeface="ＭＳ Ｐゴシック" charset="0"/>
            </a:endParaRPr>
          </a:p>
        </p:txBody>
      </p:sp>
      <p:sp>
        <p:nvSpPr>
          <p:cNvPr id="11" name="TextBox 6"/>
          <p:cNvSpPr txBox="1"/>
          <p:nvPr/>
        </p:nvSpPr>
        <p:spPr>
          <a:xfrm>
            <a:off x="457229" y="4746522"/>
            <a:ext cx="792088" cy="216024"/>
          </a:xfrm>
          <a:prstGeom prst="roundRect">
            <a:avLst>
              <a:gd name="adj" fmla="val 26239"/>
            </a:avLst>
          </a:prstGeom>
          <a:solidFill>
            <a:srgbClr val="0066FF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>
            <a:spAutoFit/>
          </a:bodyPr>
          <a:lstStyle/>
          <a:p>
            <a:pPr>
              <a:defRPr/>
            </a:pPr>
            <a:endParaRPr lang="en-US" dirty="0">
              <a:latin typeface="Verdana" charset="0"/>
              <a:ea typeface="ＭＳ Ｐゴシック" charset="0"/>
            </a:endParaRPr>
          </a:p>
        </p:txBody>
      </p:sp>
      <p:sp>
        <p:nvSpPr>
          <p:cNvPr id="21517" name="Footer Placeholder 3"/>
          <p:cNvSpPr>
            <a:spLocks noGrp="1"/>
          </p:cNvSpPr>
          <p:nvPr>
            <p:ph type="ftr" sz="quarter" idx="10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de-DE" smtClean="0">
                <a:latin typeface="Verdana" pitchFamily="34" charset="0"/>
                <a:ea typeface="MS PGothic" pitchFamily="34" charset="-128"/>
              </a:rPr>
              <a:t/>
            </a:r>
            <a:br>
              <a:rPr lang="de-DE" smtClean="0">
                <a:latin typeface="Verdana" pitchFamily="34" charset="0"/>
                <a:ea typeface="MS PGothic" pitchFamily="34" charset="-128"/>
              </a:rPr>
            </a:br>
            <a:r>
              <a:rPr lang="en-US" smtClean="0">
                <a:latin typeface="Verdana" pitchFamily="34" charset="0"/>
                <a:ea typeface="MS PGothic" pitchFamily="34" charset="-128"/>
              </a:rPr>
              <a:t>Christian Wörz 747833, </a:t>
            </a:r>
            <a:r>
              <a:rPr lang="de-DE" smtClean="0">
                <a:latin typeface="Verdana" pitchFamily="34" charset="0"/>
                <a:ea typeface="MS PGothic" pitchFamily="34" charset="-128"/>
              </a:rPr>
              <a:t>Sanjeev Kumarr Gopal 747763</a:t>
            </a:r>
          </a:p>
          <a:p>
            <a:r>
              <a:rPr lang="en-US" smtClean="0">
                <a:latin typeface="Verdana" pitchFamily="34" charset="0"/>
                <a:ea typeface="MS PGothic" pitchFamily="34" charset="-128"/>
              </a:rPr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/>
              <a:t>Interrupt handling</a:t>
            </a:r>
            <a:endParaRPr lang="en-US" dirty="0" smtClean="0">
              <a:ea typeface="+mj-ea"/>
              <a:cs typeface="+mj-cs"/>
            </a:endParaRPr>
          </a:p>
        </p:txBody>
      </p:sp>
      <p:pic>
        <p:nvPicPr>
          <p:cNvPr id="22530" name="Picture 2" descr="Ohne Titel.tiff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0825" y="1038225"/>
            <a:ext cx="7742238" cy="5153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531" name="Rectangle 4"/>
          <p:cNvSpPr>
            <a:spLocks noChangeArrowheads="1"/>
          </p:cNvSpPr>
          <p:nvPr/>
        </p:nvSpPr>
        <p:spPr bwMode="auto">
          <a:xfrm>
            <a:off x="684213" y="3717925"/>
            <a:ext cx="8208962" cy="287338"/>
          </a:xfrm>
          <a:prstGeom prst="rect">
            <a:avLst/>
          </a:prstGeom>
          <a:solidFill>
            <a:srgbClr val="660066">
              <a:alpha val="47058"/>
            </a:srgbClr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22532" name="Rectangle 12"/>
          <p:cNvSpPr>
            <a:spLocks noChangeArrowheads="1"/>
          </p:cNvSpPr>
          <p:nvPr/>
        </p:nvSpPr>
        <p:spPr bwMode="auto">
          <a:xfrm>
            <a:off x="684213" y="5229225"/>
            <a:ext cx="8208962" cy="287338"/>
          </a:xfrm>
          <a:prstGeom prst="rect">
            <a:avLst/>
          </a:prstGeom>
          <a:solidFill>
            <a:srgbClr val="660066">
              <a:alpha val="47058"/>
            </a:srgbClr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22533" name="Rectangle 13"/>
          <p:cNvSpPr>
            <a:spLocks noChangeArrowheads="1"/>
          </p:cNvSpPr>
          <p:nvPr/>
        </p:nvSpPr>
        <p:spPr bwMode="auto">
          <a:xfrm>
            <a:off x="684213" y="4149725"/>
            <a:ext cx="8208962" cy="684213"/>
          </a:xfrm>
          <a:prstGeom prst="rect">
            <a:avLst/>
          </a:prstGeom>
          <a:solidFill>
            <a:srgbClr val="FF0000">
              <a:alpha val="47058"/>
            </a:srgbClr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22534" name="Footer Placeholder 3"/>
          <p:cNvSpPr>
            <a:spLocks noGrp="1"/>
          </p:cNvSpPr>
          <p:nvPr>
            <p:ph type="ftr" sz="quarter" idx="10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de-DE" smtClean="0">
                <a:latin typeface="Verdana" pitchFamily="34" charset="0"/>
                <a:ea typeface="MS PGothic" pitchFamily="34" charset="-128"/>
              </a:rPr>
              <a:t/>
            </a:r>
            <a:br>
              <a:rPr lang="de-DE" smtClean="0">
                <a:latin typeface="Verdana" pitchFamily="34" charset="0"/>
                <a:ea typeface="MS PGothic" pitchFamily="34" charset="-128"/>
              </a:rPr>
            </a:br>
            <a:r>
              <a:rPr lang="en-US" smtClean="0">
                <a:latin typeface="Verdana" pitchFamily="34" charset="0"/>
                <a:ea typeface="MS PGothic" pitchFamily="34" charset="-128"/>
              </a:rPr>
              <a:t>Christian Wörz 747833, </a:t>
            </a:r>
            <a:r>
              <a:rPr lang="de-DE" smtClean="0">
                <a:latin typeface="Verdana" pitchFamily="34" charset="0"/>
                <a:ea typeface="MS PGothic" pitchFamily="34" charset="-128"/>
              </a:rPr>
              <a:t>Sanjeev Kumarr Gopal 747763</a:t>
            </a:r>
          </a:p>
          <a:p>
            <a:r>
              <a:rPr lang="en-US" smtClean="0">
                <a:latin typeface="Verdana" pitchFamily="34" charset="0"/>
                <a:ea typeface="MS PGothic" pitchFamily="34" charset="-128"/>
              </a:rPr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3" name="Picture 11" descr="interrupts.tiff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1125" y="1808163"/>
            <a:ext cx="8945563" cy="269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>
                <a:ea typeface="+mj-ea"/>
                <a:cs typeface="+mj-cs"/>
              </a:rPr>
              <a:t>Latency measurement ILMS</a:t>
            </a:r>
          </a:p>
        </p:txBody>
      </p:sp>
      <p:pic>
        <p:nvPicPr>
          <p:cNvPr id="10" name="Picture 9" descr="interrupts2.tif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7950" y="1808163"/>
            <a:ext cx="8945563" cy="269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Picture 17" descr="interrupts3.tiff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07950" y="1808163"/>
            <a:ext cx="8945563" cy="269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557" name="Textfeld 15"/>
          <p:cNvSpPr txBox="1">
            <a:spLocks noChangeArrowheads="1"/>
          </p:cNvSpPr>
          <p:nvPr/>
        </p:nvSpPr>
        <p:spPr bwMode="auto">
          <a:xfrm>
            <a:off x="409575" y="1319213"/>
            <a:ext cx="8496300" cy="830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Example</a:t>
            </a:r>
            <a:endParaRPr lang="en-US" sz="2000">
              <a:solidFill>
                <a:schemeClr val="bg2"/>
              </a:solidFill>
            </a:endParaRPr>
          </a:p>
          <a:p>
            <a:endParaRPr lang="de-DE"/>
          </a:p>
        </p:txBody>
      </p:sp>
      <p:pic>
        <p:nvPicPr>
          <p:cNvPr id="19" name="Picture 18" descr="transmission speed.tiff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1438" y="5378450"/>
            <a:ext cx="8978900" cy="930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" name="Textfeld 15"/>
          <p:cNvSpPr txBox="1">
            <a:spLocks noChangeArrowheads="1"/>
          </p:cNvSpPr>
          <p:nvPr/>
        </p:nvSpPr>
        <p:spPr bwMode="auto">
          <a:xfrm>
            <a:off x="395288" y="4902200"/>
            <a:ext cx="8496300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Transmission calculation</a:t>
            </a:r>
            <a:endParaRPr lang="en-US" sz="2000">
              <a:solidFill>
                <a:schemeClr val="bg2"/>
              </a:solidFill>
            </a:endParaRPr>
          </a:p>
          <a:p>
            <a:endParaRPr lang="de-DE"/>
          </a:p>
        </p:txBody>
      </p:sp>
      <p:sp>
        <p:nvSpPr>
          <p:cNvPr id="23560" name="Footer Placeholder 3"/>
          <p:cNvSpPr>
            <a:spLocks noGrp="1"/>
          </p:cNvSpPr>
          <p:nvPr>
            <p:ph type="ftr" sz="quarter" idx="10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de-DE" smtClean="0">
                <a:latin typeface="Verdana" pitchFamily="34" charset="0"/>
                <a:ea typeface="MS PGothic" pitchFamily="34" charset="-128"/>
              </a:rPr>
              <a:t/>
            </a:r>
            <a:br>
              <a:rPr lang="de-DE" smtClean="0">
                <a:latin typeface="Verdana" pitchFamily="34" charset="0"/>
                <a:ea typeface="MS PGothic" pitchFamily="34" charset="-128"/>
              </a:rPr>
            </a:br>
            <a:r>
              <a:rPr lang="en-US" smtClean="0">
                <a:latin typeface="Verdana" pitchFamily="34" charset="0"/>
                <a:ea typeface="MS PGothic" pitchFamily="34" charset="-128"/>
              </a:rPr>
              <a:t>Christian Wörz 747833, </a:t>
            </a:r>
            <a:r>
              <a:rPr lang="de-DE" smtClean="0">
                <a:latin typeface="Verdana" pitchFamily="34" charset="0"/>
                <a:ea typeface="MS PGothic" pitchFamily="34" charset="-128"/>
              </a:rPr>
              <a:t>Sanjeev Kumarr Gopal 747763</a:t>
            </a:r>
          </a:p>
          <a:p>
            <a:r>
              <a:rPr lang="en-US" smtClean="0">
                <a:latin typeface="Verdana" pitchFamily="34" charset="0"/>
                <a:ea typeface="MS PGothic" pitchFamily="34" charset="-128"/>
              </a:rPr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3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System </a:t>
            </a:r>
            <a:r>
              <a:rPr lang="en-US" dirty="0" smtClean="0"/>
              <a:t>limits and result correction</a:t>
            </a:r>
            <a:endParaRPr lang="en-US" dirty="0" smtClean="0">
              <a:ea typeface="+mj-ea"/>
              <a:cs typeface="+mj-cs"/>
            </a:endParaRPr>
          </a:p>
        </p:txBody>
      </p:sp>
      <p:sp>
        <p:nvSpPr>
          <p:cNvPr id="24578" name="Textfeld 15"/>
          <p:cNvSpPr txBox="1">
            <a:spLocks noChangeArrowheads="1"/>
          </p:cNvSpPr>
          <p:nvPr/>
        </p:nvSpPr>
        <p:spPr bwMode="auto">
          <a:xfrm>
            <a:off x="396875" y="3789363"/>
            <a:ext cx="8496300" cy="1692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Result correction:</a:t>
            </a:r>
          </a:p>
          <a:p>
            <a:r>
              <a:rPr lang="en-US" sz="2000"/>
              <a:t> </a:t>
            </a:r>
          </a:p>
          <a:p>
            <a:r>
              <a:rPr lang="en-US" sz="2000">
                <a:solidFill>
                  <a:schemeClr val="bg2"/>
                </a:solidFill>
              </a:rPr>
              <a:t>	Estimate switching and serving time of the ISR</a:t>
            </a:r>
          </a:p>
          <a:p>
            <a:r>
              <a:rPr lang="en-US" sz="2000">
                <a:solidFill>
                  <a:schemeClr val="bg2"/>
                </a:solidFill>
              </a:rPr>
              <a:t>	based on assembly instructions @1MIPS per MHz</a:t>
            </a:r>
          </a:p>
          <a:p>
            <a:r>
              <a:rPr lang="en-US" sz="2000">
                <a:solidFill>
                  <a:schemeClr val="bg2"/>
                </a:solidFill>
              </a:rPr>
              <a:t>	Enabled and disabled depends use case</a:t>
            </a:r>
            <a:endParaRPr lang="de-DE"/>
          </a:p>
        </p:txBody>
      </p:sp>
      <p:sp>
        <p:nvSpPr>
          <p:cNvPr id="7" name="TextBox 6"/>
          <p:cNvSpPr txBox="1"/>
          <p:nvPr/>
        </p:nvSpPr>
        <p:spPr>
          <a:xfrm>
            <a:off x="457229" y="4536540"/>
            <a:ext cx="792088" cy="216024"/>
          </a:xfrm>
          <a:prstGeom prst="roundRect">
            <a:avLst>
              <a:gd name="adj" fmla="val 26239"/>
            </a:avLst>
          </a:prstGeom>
          <a:solidFill>
            <a:srgbClr val="0066FF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>
            <a:spAutoFit/>
          </a:bodyPr>
          <a:lstStyle/>
          <a:p>
            <a:pPr>
              <a:defRPr/>
            </a:pPr>
            <a:endParaRPr lang="en-US" dirty="0">
              <a:latin typeface="Verdana" charset="0"/>
              <a:ea typeface="ＭＳ Ｐゴシック" charset="0"/>
            </a:endParaRPr>
          </a:p>
        </p:txBody>
      </p:sp>
      <p:sp>
        <p:nvSpPr>
          <p:cNvPr id="9" name="TextBox 6"/>
          <p:cNvSpPr txBox="1"/>
          <p:nvPr/>
        </p:nvSpPr>
        <p:spPr>
          <a:xfrm>
            <a:off x="457229" y="5157192"/>
            <a:ext cx="792088" cy="216024"/>
          </a:xfrm>
          <a:prstGeom prst="roundRect">
            <a:avLst>
              <a:gd name="adj" fmla="val 26239"/>
            </a:avLst>
          </a:prstGeom>
          <a:solidFill>
            <a:srgbClr val="0066FF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>
            <a:spAutoFit/>
          </a:bodyPr>
          <a:lstStyle/>
          <a:p>
            <a:pPr>
              <a:defRPr/>
            </a:pPr>
            <a:endParaRPr lang="en-US" dirty="0">
              <a:latin typeface="Verdana" charset="0"/>
              <a:ea typeface="ＭＳ Ｐゴシック" charset="0"/>
            </a:endParaRPr>
          </a:p>
        </p:txBody>
      </p:sp>
      <p:sp>
        <p:nvSpPr>
          <p:cNvPr id="24585" name="Textfeld 15"/>
          <p:cNvSpPr txBox="1">
            <a:spLocks noChangeArrowheads="1"/>
          </p:cNvSpPr>
          <p:nvPr/>
        </p:nvSpPr>
        <p:spPr bwMode="auto">
          <a:xfrm>
            <a:off x="409575" y="1319213"/>
            <a:ext cx="8496300" cy="1384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System limits:</a:t>
            </a:r>
          </a:p>
          <a:p>
            <a:r>
              <a:rPr lang="en-US" sz="2000">
                <a:solidFill>
                  <a:schemeClr val="bg2"/>
                </a:solidFill>
              </a:rPr>
              <a:t>	</a:t>
            </a:r>
          </a:p>
          <a:p>
            <a:r>
              <a:rPr lang="en-US" sz="2000">
                <a:solidFill>
                  <a:schemeClr val="bg2"/>
                </a:solidFill>
              </a:rPr>
              <a:t>	Maximum around 25 Hz</a:t>
            </a:r>
          </a:p>
          <a:p>
            <a:r>
              <a:rPr lang="en-US" sz="2000">
                <a:solidFill>
                  <a:schemeClr val="bg2"/>
                </a:solidFill>
              </a:rPr>
              <a:t>	One sporadic task measurable with next buffer</a:t>
            </a:r>
          </a:p>
        </p:txBody>
      </p:sp>
      <p:sp>
        <p:nvSpPr>
          <p:cNvPr id="11" name="TextBox 6"/>
          <p:cNvSpPr txBox="1"/>
          <p:nvPr/>
        </p:nvSpPr>
        <p:spPr>
          <a:xfrm>
            <a:off x="467544" y="2060848"/>
            <a:ext cx="792088" cy="216024"/>
          </a:xfrm>
          <a:prstGeom prst="roundRect">
            <a:avLst>
              <a:gd name="adj" fmla="val 26239"/>
            </a:avLst>
          </a:prstGeom>
          <a:solidFill>
            <a:srgbClr val="008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>
            <a:spAutoFit/>
          </a:bodyPr>
          <a:lstStyle/>
          <a:p>
            <a:pPr>
              <a:defRPr/>
            </a:pPr>
            <a:endParaRPr lang="en-US" dirty="0">
              <a:latin typeface="Verdana" charset="0"/>
              <a:ea typeface="ＭＳ Ｐゴシック" charset="0"/>
            </a:endParaRPr>
          </a:p>
        </p:txBody>
      </p:sp>
      <p:sp>
        <p:nvSpPr>
          <p:cNvPr id="12" name="TextBox 6"/>
          <p:cNvSpPr txBox="1"/>
          <p:nvPr/>
        </p:nvSpPr>
        <p:spPr>
          <a:xfrm>
            <a:off x="467544" y="2384884"/>
            <a:ext cx="792088" cy="216024"/>
          </a:xfrm>
          <a:prstGeom prst="roundRect">
            <a:avLst>
              <a:gd name="adj" fmla="val 26239"/>
            </a:avLst>
          </a:prstGeom>
          <a:solidFill>
            <a:srgbClr val="008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>
            <a:spAutoFit/>
          </a:bodyPr>
          <a:lstStyle/>
          <a:p>
            <a:pPr>
              <a:defRPr/>
            </a:pPr>
            <a:endParaRPr lang="en-US" dirty="0">
              <a:latin typeface="Verdana" charset="0"/>
              <a:ea typeface="ＭＳ Ｐゴシック" charset="0"/>
            </a:endParaRPr>
          </a:p>
        </p:txBody>
      </p:sp>
      <p:sp>
        <p:nvSpPr>
          <p:cNvPr id="24592" name="Footer Placeholder 3"/>
          <p:cNvSpPr>
            <a:spLocks noGrp="1"/>
          </p:cNvSpPr>
          <p:nvPr>
            <p:ph type="ftr" sz="quarter" idx="10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de-DE" smtClean="0">
                <a:latin typeface="Verdana" pitchFamily="34" charset="0"/>
                <a:ea typeface="MS PGothic" pitchFamily="34" charset="-128"/>
              </a:rPr>
              <a:t/>
            </a:r>
            <a:br>
              <a:rPr lang="de-DE" smtClean="0">
                <a:latin typeface="Verdana" pitchFamily="34" charset="0"/>
                <a:ea typeface="MS PGothic" pitchFamily="34" charset="-128"/>
              </a:rPr>
            </a:br>
            <a:r>
              <a:rPr lang="en-US" smtClean="0">
                <a:latin typeface="Verdana" pitchFamily="34" charset="0"/>
                <a:ea typeface="MS PGothic" pitchFamily="34" charset="-128"/>
              </a:rPr>
              <a:t>Christian Wörz 747833, </a:t>
            </a:r>
            <a:r>
              <a:rPr lang="de-DE" smtClean="0">
                <a:latin typeface="Verdana" pitchFamily="34" charset="0"/>
                <a:ea typeface="MS PGothic" pitchFamily="34" charset="-128"/>
              </a:rPr>
              <a:t>Sanjeev Kumarr Gopal 747763</a:t>
            </a:r>
          </a:p>
          <a:p>
            <a:r>
              <a:rPr lang="en-US" smtClean="0">
                <a:latin typeface="Verdana" pitchFamily="34" charset="0"/>
                <a:ea typeface="MS PGothic" pitchFamily="34" charset="-128"/>
              </a:rPr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mtClean="0"/>
              <a:t>Read Data from ARM Processor</a:t>
            </a:r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>
          <a:xfrm>
            <a:off x="250825" y="1196975"/>
            <a:ext cx="8893175" cy="5040313"/>
          </a:xfrm>
        </p:spPr>
        <p:txBody>
          <a:bodyPr/>
          <a:lstStyle/>
          <a:p>
            <a:pPr algn="ctr">
              <a:buFont typeface="Verdana" pitchFamily="34" charset="0"/>
              <a:buNone/>
              <a:defRPr/>
            </a:pPr>
            <a:r>
              <a:rPr lang="en-IN" sz="2000" dirty="0" smtClean="0">
                <a:solidFill>
                  <a:srgbClr val="0000FF"/>
                </a:solidFill>
              </a:rPr>
              <a:t>Java-Simple-Serial-Connector (JSSC)</a:t>
            </a:r>
            <a:r>
              <a:rPr lang="en-IN" sz="2000" dirty="0" smtClean="0">
                <a:solidFill>
                  <a:schemeClr val="bg1">
                    <a:lumMod val="50000"/>
                  </a:schemeClr>
                </a:solidFill>
              </a:rPr>
              <a:t> is used for reading the data from ARM9 Processor.</a:t>
            </a:r>
            <a:endParaRPr lang="en-IN" sz="2000" b="1" dirty="0" smtClean="0">
              <a:solidFill>
                <a:schemeClr val="bg1">
                  <a:lumMod val="50000"/>
                </a:schemeClr>
              </a:solidFill>
            </a:endParaRPr>
          </a:p>
          <a:p>
            <a:pPr>
              <a:buFont typeface="Verdana" pitchFamily="34" charset="0"/>
              <a:buNone/>
              <a:defRPr/>
            </a:pPr>
            <a:r>
              <a:rPr lang="en-IN" sz="2400" dirty="0" smtClean="0"/>
              <a:t>   Steps Involved:</a:t>
            </a:r>
          </a:p>
          <a:p>
            <a:pPr lvl="2">
              <a:buFont typeface="Verdana" pitchFamily="34" charset="0"/>
              <a:buNone/>
              <a:defRPr/>
            </a:pPr>
            <a:r>
              <a:rPr lang="en-IN" sz="2000" dirty="0" smtClean="0"/>
              <a:t>    </a:t>
            </a:r>
            <a:r>
              <a:rPr lang="en-IN" sz="2000" dirty="0" smtClean="0">
                <a:solidFill>
                  <a:schemeClr val="bg1">
                    <a:lumMod val="50000"/>
                  </a:schemeClr>
                </a:solidFill>
              </a:rPr>
              <a:t>Open the port.</a:t>
            </a:r>
          </a:p>
          <a:p>
            <a:pPr lvl="2">
              <a:buFont typeface="Verdana" pitchFamily="34" charset="0"/>
              <a:buNone/>
              <a:defRPr/>
            </a:pPr>
            <a:r>
              <a:rPr lang="en-IN" sz="2000" dirty="0" smtClean="0">
                <a:solidFill>
                  <a:schemeClr val="bg1">
                    <a:lumMod val="50000"/>
                  </a:schemeClr>
                </a:solidFill>
              </a:rPr>
              <a:t>    Set </a:t>
            </a:r>
            <a:r>
              <a:rPr lang="en-IN" sz="2000" kern="1200" dirty="0" smtClean="0">
                <a:solidFill>
                  <a:schemeClr val="bg1">
                    <a:lumMod val="50000"/>
                  </a:schemeClr>
                </a:solidFill>
                <a:cs typeface="+mn-cs"/>
              </a:rPr>
              <a:t>the </a:t>
            </a:r>
            <a:r>
              <a:rPr lang="en-IN" sz="2000" kern="1200" dirty="0" smtClean="0">
                <a:solidFill>
                  <a:schemeClr val="bg2"/>
                </a:solidFill>
                <a:cs typeface="+mn-cs"/>
              </a:rPr>
              <a:t>parameters (Baud rate, Data bits, Stop bits, Parity).</a:t>
            </a:r>
          </a:p>
          <a:p>
            <a:pPr lvl="2">
              <a:buFont typeface="Verdana" pitchFamily="34" charset="0"/>
              <a:buNone/>
              <a:defRPr/>
            </a:pPr>
            <a:r>
              <a:rPr lang="en-IN" sz="2000" kern="1200" dirty="0" smtClean="0">
                <a:solidFill>
                  <a:schemeClr val="bg2"/>
                </a:solidFill>
                <a:cs typeface="+mn-cs"/>
              </a:rPr>
              <a:t>    Read by</a:t>
            </a:r>
            <a:r>
              <a:rPr lang="en-IN" sz="2000" kern="1200" dirty="0" smtClean="0">
                <a:solidFill>
                  <a:schemeClr val="bg1">
                    <a:lumMod val="50000"/>
                  </a:schemeClr>
                </a:solidFill>
                <a:cs typeface="+mn-cs"/>
              </a:rPr>
              <a:t>t</a:t>
            </a:r>
            <a:r>
              <a:rPr lang="en-IN" sz="2000" kern="1200" dirty="0" smtClean="0">
                <a:solidFill>
                  <a:schemeClr val="bg2"/>
                </a:solidFill>
                <a:cs typeface="+mn-cs"/>
              </a:rPr>
              <a:t>es from serial port.</a:t>
            </a:r>
          </a:p>
          <a:p>
            <a:pPr lvl="2">
              <a:buFont typeface="Verdana" pitchFamily="34" charset="0"/>
              <a:buNone/>
              <a:defRPr/>
            </a:pPr>
            <a:r>
              <a:rPr lang="en-IN" sz="2000" kern="1200" dirty="0" smtClean="0">
                <a:solidFill>
                  <a:schemeClr val="bg2"/>
                </a:solidFill>
                <a:cs typeface="+mn-cs"/>
              </a:rPr>
              <a:t>    Close the port.</a:t>
            </a:r>
          </a:p>
          <a:p>
            <a:pPr>
              <a:buFont typeface="Verdana" pitchFamily="34" charset="0"/>
              <a:buNone/>
              <a:defRPr/>
            </a:pPr>
            <a:endParaRPr lang="en-IN" dirty="0" smtClean="0"/>
          </a:p>
          <a:p>
            <a:pPr>
              <a:buFont typeface="Verdana" pitchFamily="34" charset="0"/>
              <a:buNone/>
              <a:defRPr/>
            </a:pPr>
            <a:r>
              <a:rPr lang="en-IN" sz="2400" dirty="0" smtClean="0"/>
              <a:t>   Data Format:</a:t>
            </a:r>
            <a:endParaRPr lang="en-IN" sz="2000" dirty="0" smtClean="0"/>
          </a:p>
          <a:p>
            <a:pPr lvl="2">
              <a:buFont typeface="Verdana" pitchFamily="34" charset="0"/>
              <a:buNone/>
              <a:defRPr/>
            </a:pPr>
            <a:r>
              <a:rPr lang="en-IN" sz="2000" dirty="0" smtClean="0"/>
              <a:t>    </a:t>
            </a:r>
            <a:r>
              <a:rPr lang="en-IN" sz="2000" dirty="0" smtClean="0">
                <a:solidFill>
                  <a:schemeClr val="bg1">
                    <a:lumMod val="50000"/>
                  </a:schemeClr>
                </a:solidFill>
              </a:rPr>
              <a:t>34 bytes of data in String format.</a:t>
            </a:r>
          </a:p>
          <a:p>
            <a:pPr lvl="2">
              <a:buFont typeface="Verdana" pitchFamily="34" charset="0"/>
              <a:buNone/>
              <a:defRPr/>
            </a:pPr>
            <a:r>
              <a:rPr lang="en-IN" sz="2000" dirty="0" smtClean="0">
                <a:solidFill>
                  <a:schemeClr val="bg1">
                    <a:lumMod val="50000"/>
                  </a:schemeClr>
                </a:solidFill>
              </a:rPr>
              <a:t>    The data consists of timestamp, Latency value and the unit.</a:t>
            </a:r>
          </a:p>
          <a:p>
            <a:pPr lvl="2">
              <a:buFont typeface="Verdana" pitchFamily="34" charset="0"/>
              <a:buNone/>
              <a:defRPr/>
            </a:pPr>
            <a:r>
              <a:rPr lang="en-IN" sz="2000" dirty="0" smtClean="0">
                <a:solidFill>
                  <a:schemeClr val="bg1">
                    <a:lumMod val="50000"/>
                  </a:schemeClr>
                </a:solidFill>
              </a:rPr>
              <a:t>    DD/MM/YYYY HH:MM:SS Value Unit\n</a:t>
            </a:r>
          </a:p>
          <a:p>
            <a:pPr lvl="2">
              <a:buFont typeface="Verdana" pitchFamily="34" charset="0"/>
              <a:buNone/>
              <a:defRPr/>
            </a:pPr>
            <a:r>
              <a:rPr lang="en-IN" sz="2000" dirty="0" smtClean="0">
                <a:solidFill>
                  <a:schemeClr val="bg1">
                    <a:lumMod val="50000"/>
                  </a:schemeClr>
                </a:solidFill>
              </a:rPr>
              <a:t>    </a:t>
            </a:r>
            <a:r>
              <a:rPr lang="en-IN" sz="2000" dirty="0" err="1" smtClean="0">
                <a:solidFill>
                  <a:schemeClr val="bg1">
                    <a:lumMod val="50000"/>
                  </a:schemeClr>
                </a:solidFill>
              </a:rPr>
              <a:t>eg</a:t>
            </a:r>
            <a:r>
              <a:rPr lang="en-IN" sz="2000" dirty="0" smtClean="0">
                <a:solidFill>
                  <a:schemeClr val="bg1">
                    <a:lumMod val="50000"/>
                  </a:schemeClr>
                </a:solidFill>
              </a:rPr>
              <a:t>: "24/05/2014 16:59:39 0000080460 us\n</a:t>
            </a:r>
            <a:r>
              <a:rPr lang="en-IN" altLang="en-US" sz="2000" dirty="0" smtClean="0">
                <a:solidFill>
                  <a:schemeClr val="bg1">
                    <a:lumMod val="50000"/>
                  </a:schemeClr>
                </a:solidFill>
              </a:rPr>
              <a:t>“</a:t>
            </a:r>
            <a:endParaRPr lang="en-IN" sz="2000" dirty="0" smtClean="0">
              <a:solidFill>
                <a:schemeClr val="bg1">
                  <a:lumMod val="50000"/>
                </a:schemeClr>
              </a:solidFill>
            </a:endParaRPr>
          </a:p>
          <a:p>
            <a:pPr>
              <a:buFont typeface="Verdana" pitchFamily="34" charset="0"/>
              <a:buNone/>
              <a:defRPr/>
            </a:pPr>
            <a:endParaRPr lang="en-IN" sz="2000" dirty="0" smtClean="0"/>
          </a:p>
        </p:txBody>
      </p:sp>
      <p:sp>
        <p:nvSpPr>
          <p:cNvPr id="11268" name="Footer Placeholder 3"/>
          <p:cNvSpPr>
            <a:spLocks noGrp="1"/>
          </p:cNvSpPr>
          <p:nvPr>
            <p:ph type="ftr" sz="quarter" idx="10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de-DE" smtClean="0">
                <a:latin typeface="Verdana" pitchFamily="34" charset="0"/>
                <a:ea typeface="MS PGothic" pitchFamily="34" charset="-128"/>
              </a:rPr>
              <a:t>Automotive Systems Master (ASM)</a:t>
            </a:r>
            <a:br>
              <a:rPr lang="de-DE" smtClean="0">
                <a:latin typeface="Verdana" pitchFamily="34" charset="0"/>
                <a:ea typeface="MS PGothic" pitchFamily="34" charset="-128"/>
              </a:rPr>
            </a:br>
            <a:r>
              <a:rPr lang="en-US" smtClean="0">
                <a:latin typeface="Verdana" pitchFamily="34" charset="0"/>
                <a:ea typeface="MS PGothic" pitchFamily="34" charset="-128"/>
              </a:rPr>
              <a:t>©2006 N.N., Hochschule Esslingen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31540" y="2420888"/>
            <a:ext cx="792088" cy="216024"/>
          </a:xfrm>
          <a:prstGeom prst="roundRect">
            <a:avLst>
              <a:gd name="adj" fmla="val 26239"/>
            </a:avLst>
          </a:prstGeom>
          <a:solidFill>
            <a:srgbClr val="008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>
            <a:spAutoFit/>
          </a:bodyPr>
          <a:lstStyle/>
          <a:p>
            <a:pPr>
              <a:defRPr/>
            </a:pPr>
            <a:endParaRPr lang="en-US" dirty="0">
              <a:latin typeface="Verdana" charset="0"/>
              <a:ea typeface="ＭＳ Ｐゴシック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31540" y="2780928"/>
            <a:ext cx="792088" cy="216024"/>
          </a:xfrm>
          <a:prstGeom prst="roundRect">
            <a:avLst>
              <a:gd name="adj" fmla="val 26239"/>
            </a:avLst>
          </a:prstGeom>
          <a:solidFill>
            <a:srgbClr val="008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>
            <a:spAutoFit/>
          </a:bodyPr>
          <a:lstStyle/>
          <a:p>
            <a:pPr>
              <a:defRPr/>
            </a:pPr>
            <a:endParaRPr lang="en-US" dirty="0">
              <a:latin typeface="Verdana" charset="0"/>
              <a:ea typeface="ＭＳ Ｐゴシック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31540" y="3140968"/>
            <a:ext cx="792088" cy="216024"/>
          </a:xfrm>
          <a:prstGeom prst="roundRect">
            <a:avLst>
              <a:gd name="adj" fmla="val 26239"/>
            </a:avLst>
          </a:prstGeom>
          <a:solidFill>
            <a:srgbClr val="008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>
            <a:spAutoFit/>
          </a:bodyPr>
          <a:lstStyle/>
          <a:p>
            <a:pPr>
              <a:defRPr/>
            </a:pPr>
            <a:endParaRPr lang="en-US" dirty="0">
              <a:latin typeface="Verdana" charset="0"/>
              <a:ea typeface="ＭＳ Ｐゴシック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31540" y="3501008"/>
            <a:ext cx="792088" cy="216024"/>
          </a:xfrm>
          <a:prstGeom prst="roundRect">
            <a:avLst>
              <a:gd name="adj" fmla="val 26239"/>
            </a:avLst>
          </a:prstGeom>
          <a:solidFill>
            <a:srgbClr val="008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>
            <a:spAutoFit/>
          </a:bodyPr>
          <a:lstStyle/>
          <a:p>
            <a:pPr>
              <a:defRPr/>
            </a:pPr>
            <a:endParaRPr lang="en-US" dirty="0">
              <a:latin typeface="Verdana" charset="0"/>
              <a:ea typeface="ＭＳ Ｐゴシック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7229" y="4689140"/>
            <a:ext cx="792088" cy="216024"/>
          </a:xfrm>
          <a:prstGeom prst="roundRect">
            <a:avLst>
              <a:gd name="adj" fmla="val 26239"/>
            </a:avLst>
          </a:prstGeom>
          <a:solidFill>
            <a:srgbClr val="0066FF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>
            <a:spAutoFit/>
          </a:bodyPr>
          <a:lstStyle/>
          <a:p>
            <a:pPr>
              <a:defRPr/>
            </a:pPr>
            <a:endParaRPr lang="en-US" dirty="0">
              <a:latin typeface="Verdana" charset="0"/>
              <a:ea typeface="ＭＳ Ｐゴシック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67544" y="5049180"/>
            <a:ext cx="792088" cy="216024"/>
          </a:xfrm>
          <a:prstGeom prst="roundRect">
            <a:avLst>
              <a:gd name="adj" fmla="val 26239"/>
            </a:avLst>
          </a:prstGeom>
          <a:solidFill>
            <a:srgbClr val="0066FF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>
            <a:spAutoFit/>
          </a:bodyPr>
          <a:lstStyle/>
          <a:p>
            <a:pPr>
              <a:defRPr/>
            </a:pPr>
            <a:endParaRPr lang="en-US" dirty="0">
              <a:latin typeface="Verdana" charset="0"/>
              <a:ea typeface="ＭＳ Ｐゴシック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67544" y="5409220"/>
            <a:ext cx="792088" cy="216024"/>
          </a:xfrm>
          <a:prstGeom prst="roundRect">
            <a:avLst>
              <a:gd name="adj" fmla="val 26239"/>
            </a:avLst>
          </a:prstGeom>
          <a:solidFill>
            <a:srgbClr val="0066FF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>
            <a:spAutoFit/>
          </a:bodyPr>
          <a:lstStyle/>
          <a:p>
            <a:pPr>
              <a:defRPr/>
            </a:pPr>
            <a:endParaRPr lang="en-US" dirty="0">
              <a:latin typeface="Verdana" charset="0"/>
              <a:ea typeface="ＭＳ Ｐゴシック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67544" y="5769260"/>
            <a:ext cx="792088" cy="216024"/>
          </a:xfrm>
          <a:prstGeom prst="roundRect">
            <a:avLst>
              <a:gd name="adj" fmla="val 26239"/>
            </a:avLst>
          </a:prstGeom>
          <a:solidFill>
            <a:srgbClr val="0066FF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>
            <a:spAutoFit/>
          </a:bodyPr>
          <a:lstStyle/>
          <a:p>
            <a:pPr>
              <a:defRPr/>
            </a:pPr>
            <a:endParaRPr lang="en-US" dirty="0">
              <a:latin typeface="Verdana" charset="0"/>
              <a:ea typeface="ＭＳ Ｐゴシック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1"/>
  <p:tag name="COLORS" val="-2;-2;-2;-2;-1;-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1"/>
  <p:tag name="COLORS" val="-2;-2;-2;-2;-1;-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1"/>
  <p:tag name="COLORS" val="-2;-2;-2;-2;-1;-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1"/>
  <p:tag name="COLORS" val="-2;-2;-2;-2;-1;-2"/>
</p:tagLst>
</file>

<file path=ppt/theme/theme1.xml><?xml version="1.0" encoding="utf-8"?>
<a:theme xmlns:a="http://schemas.openxmlformats.org/drawingml/2006/main" name="HE_PPT_Master leu V2-5">
  <a:themeElements>
    <a:clrScheme name="HE_PPT_Master leu V2-5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HE_PPT_Master leu V2-5">
      <a:majorFont>
        <a:latin typeface="Verdana"/>
        <a:ea typeface="ＭＳ Ｐゴシック"/>
        <a:cs typeface=""/>
      </a:majorFont>
      <a:minorFont>
        <a:latin typeface="Verdana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Verdana" charset="0"/>
            <a:ea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Verdana" charset="0"/>
            <a:ea typeface="ＭＳ Ｐゴシック" charset="0"/>
          </a:defRPr>
        </a:defPPr>
      </a:lstStyle>
    </a:lnDef>
  </a:objectDefaults>
  <a:extraClrSchemeLst>
    <a:extraClrScheme>
      <a:clrScheme name="HE_PPT_Master leu V2-5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HE_PPT_Master leu V2-5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HE_PPT_Master leu V2-5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HE_PPT_Master leu V2-5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HE_PPT_Master leu V2-5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HE_PPT_Master leu V2-5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HE_PPT_Master leu V2-5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HE_PPT_Master leu V2-5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HE_PPT_Master leu V2-5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HE_PPT_Master leu V2-5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HE_PPT_Master leu V2-5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HE_PPT_Master leu V2-5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HE_PPT_Master leu V2-5</Template>
  <TotalTime>4111</TotalTime>
  <Words>435</Words>
  <Application>Microsoft Office PowerPoint</Application>
  <PresentationFormat>On-screen Show (4:3)</PresentationFormat>
  <Paragraphs>229</Paragraphs>
  <Slides>19</Slides>
  <Notes>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HE_PPT_Master leu V2-5</vt:lpstr>
      <vt:lpstr>  ARM9 Interrupt latency  measurement and  Data storage for Analysis  </vt:lpstr>
      <vt:lpstr>Task description</vt:lpstr>
      <vt:lpstr>The Chip</vt:lpstr>
      <vt:lpstr>System Overview</vt:lpstr>
      <vt:lpstr>Hardware Abstraction Layer</vt:lpstr>
      <vt:lpstr>Interrupt handling</vt:lpstr>
      <vt:lpstr>Latency measurement ILMS</vt:lpstr>
      <vt:lpstr>System limits and result correction</vt:lpstr>
      <vt:lpstr>Read Data from ARM Processor</vt:lpstr>
      <vt:lpstr> Database Prerequisites</vt:lpstr>
      <vt:lpstr>Adding values to Database</vt:lpstr>
      <vt:lpstr>GUI for Receiving Data</vt:lpstr>
      <vt:lpstr>Threading</vt:lpstr>
      <vt:lpstr>GUI For History of Latency</vt:lpstr>
      <vt:lpstr>Integrated GUI</vt:lpstr>
      <vt:lpstr>Conclusion ILMS</vt:lpstr>
      <vt:lpstr>Conclusion Database Software</vt:lpstr>
      <vt:lpstr>Slide 18</vt:lpstr>
      <vt:lpstr>Sources</vt:lpstr>
    </vt:vector>
  </TitlesOfParts>
  <Company>Verwaltung</Company>
  <LinksUpToDate>false</LinksUpToDate>
  <SharedDoc>false</SharedDoc>
  <HyperlinkBase/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Beispiel für einen  2-zeiligen Titel</dc:title>
  <dc:creator>mack</dc:creator>
  <cp:lastModifiedBy>Hp</cp:lastModifiedBy>
  <cp:revision>82</cp:revision>
  <dcterms:created xsi:type="dcterms:W3CDTF">2009-11-23T15:06:51Z</dcterms:created>
  <dcterms:modified xsi:type="dcterms:W3CDTF">2014-06-26T23:03:17Z</dcterms:modified>
</cp:coreProperties>
</file>